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8" r:id="rId13"/>
    <p:sldId id="272" r:id="rId14"/>
    <p:sldId id="269" r:id="rId15"/>
    <p:sldId id="270" r:id="rId16"/>
    <p:sldId id="271" r:id="rId17"/>
    <p:sldId id="267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ato" panose="020F0502020204030203" pitchFamily="34" charset="77"/>
      <p:regular r:id="rId24"/>
      <p:bold r:id="rId25"/>
      <p:italic r:id="rId26"/>
      <p:boldItalic r:id="rId27"/>
    </p:embeddedFont>
    <p:embeddedFont>
      <p:font typeface="Raleway" panose="020B0403030101060003" pitchFamily="34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E71"/>
    <a:srgbClr val="399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9AFDD7-1371-4D28-82E8-727DD3BEA230}">
  <a:tblStyle styleId="{AE9AFDD7-1371-4D28-82E8-727DD3BEA2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00" y="8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csciitd-my.sharepoint.com/personal/ch7150186_csciitd_onmicrosoft_com/Documents/MTP%20O%20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 square score </a:t>
            </a:r>
            <a:r>
              <a:rPr lang="en-GB" baseline="0"/>
              <a:t>FOR O ON 111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</c:v>
                </c:pt>
                <c:pt idx="1">
                  <c:v>SVR</c:v>
                </c:pt>
                <c:pt idx="2">
                  <c:v>GBR</c:v>
                </c:pt>
                <c:pt idx="3">
                  <c:v>KNN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0.77</c:v>
                </c:pt>
                <c:pt idx="1">
                  <c:v>0.86</c:v>
                </c:pt>
                <c:pt idx="2">
                  <c:v>0.82</c:v>
                </c:pt>
                <c:pt idx="3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53-684C-A71E-184CFE5463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</c:v>
                </c:pt>
                <c:pt idx="1">
                  <c:v>SVR</c:v>
                </c:pt>
                <c:pt idx="2">
                  <c:v>GBR</c:v>
                </c:pt>
                <c:pt idx="3">
                  <c:v>KNN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0.72</c:v>
                </c:pt>
                <c:pt idx="1">
                  <c:v>0.61</c:v>
                </c:pt>
                <c:pt idx="2">
                  <c:v>0.83</c:v>
                </c:pt>
                <c:pt idx="3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53-684C-A71E-184CFE54632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02180959"/>
        <c:axId val="602100415"/>
      </c:barChart>
      <c:catAx>
        <c:axId val="6021809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100415"/>
        <c:crosses val="autoZero"/>
        <c:auto val="1"/>
        <c:lblAlgn val="ctr"/>
        <c:lblOffset val="100"/>
        <c:noMultiLvlLbl val="0"/>
      </c:catAx>
      <c:valAx>
        <c:axId val="6021004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02180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44988115615982782"/>
          <c:y val="7.7945823927765237E-2"/>
          <c:w val="0.14682153861202132"/>
          <c:h val="6.06551607685608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GB" sz="1800" b="1" i="0" cap="all" baseline="0">
                <a:effectLst/>
              </a:rPr>
              <a:t>Rmse(ev) FOR O ON 111</a:t>
            </a:r>
            <a:endParaRPr lang="en-IN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cap="all" spc="120" normalizeH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</c:v>
                </c:pt>
                <c:pt idx="1">
                  <c:v>SVR</c:v>
                </c:pt>
                <c:pt idx="2">
                  <c:v>GBR</c:v>
                </c:pt>
                <c:pt idx="3">
                  <c:v>KNN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0.57999999999999996</c:v>
                </c:pt>
                <c:pt idx="1">
                  <c:v>0.42</c:v>
                </c:pt>
                <c:pt idx="2">
                  <c:v>0.48</c:v>
                </c:pt>
                <c:pt idx="3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07-624D-8A8A-726B681BB78C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</c:v>
                </c:pt>
                <c:pt idx="1">
                  <c:v>SVR</c:v>
                </c:pt>
                <c:pt idx="2">
                  <c:v>GBR</c:v>
                </c:pt>
                <c:pt idx="3">
                  <c:v>KNN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0.59</c:v>
                </c:pt>
                <c:pt idx="1">
                  <c:v>0.63</c:v>
                </c:pt>
                <c:pt idx="2">
                  <c:v>0.52</c:v>
                </c:pt>
                <c:pt idx="3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07-624D-8A8A-726B681BB7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34253183"/>
        <c:axId val="634254815"/>
      </c:barChart>
      <c:catAx>
        <c:axId val="6342531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254815"/>
        <c:crosses val="autoZero"/>
        <c:auto val="1"/>
        <c:lblAlgn val="ctr"/>
        <c:lblOffset val="100"/>
        <c:noMultiLvlLbl val="0"/>
      </c:catAx>
      <c:valAx>
        <c:axId val="6342548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34253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6C4B6-0DF4-344E-8EC9-46B57E2E605D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8E34EE0F-35BF-6044-A4CC-AECAE95401E6}">
      <dgm:prSet phldrT="[Text]" custT="1"/>
      <dgm:spPr>
        <a:solidFill>
          <a:srgbClr val="293E71"/>
        </a:solidFill>
      </dgm:spPr>
      <dgm:t>
        <a:bodyPr/>
        <a:lstStyle/>
        <a:p>
          <a:r>
            <a:rPr lang="en-GB" sz="1400" dirty="0"/>
            <a:t>Reaction Basis</a:t>
          </a:r>
        </a:p>
      </dgm:t>
    </dgm:pt>
    <dgm:pt modelId="{E57CCAB9-B08F-374A-8B89-6CA2D0AC3F99}" type="parTrans" cxnId="{8E9A9F19-929D-3141-99B1-774BD4B6DF04}">
      <dgm:prSet/>
      <dgm:spPr/>
      <dgm:t>
        <a:bodyPr/>
        <a:lstStyle/>
        <a:p>
          <a:endParaRPr lang="en-GB"/>
        </a:p>
      </dgm:t>
    </dgm:pt>
    <dgm:pt modelId="{111D1629-6001-DD4D-A131-69D60D6190E3}" type="sibTrans" cxnId="{8E9A9F19-929D-3141-99B1-774BD4B6DF04}">
      <dgm:prSet/>
      <dgm:spPr/>
      <dgm:t>
        <a:bodyPr/>
        <a:lstStyle/>
        <a:p>
          <a:endParaRPr lang="en-GB"/>
        </a:p>
      </dgm:t>
    </dgm:pt>
    <dgm:pt modelId="{FC288A7A-7D33-A145-8D7E-B39482A71A0A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GB" sz="2000" dirty="0"/>
            <a:t>Bimetallic</a:t>
          </a:r>
        </a:p>
      </dgm:t>
    </dgm:pt>
    <dgm:pt modelId="{DABD0D0A-CBD1-EB4B-AC96-A37B0A383B98}" type="parTrans" cxnId="{ACD2D730-9337-BE41-AB19-A43D5DBE4323}">
      <dgm:prSet/>
      <dgm:spPr/>
      <dgm:t>
        <a:bodyPr/>
        <a:lstStyle/>
        <a:p>
          <a:endParaRPr lang="en-GB"/>
        </a:p>
      </dgm:t>
    </dgm:pt>
    <dgm:pt modelId="{8EA1AD86-AB31-6143-ACD9-421183AC74BA}" type="sibTrans" cxnId="{ACD2D730-9337-BE41-AB19-A43D5DBE4323}">
      <dgm:prSet/>
      <dgm:spPr/>
      <dgm:t>
        <a:bodyPr/>
        <a:lstStyle/>
        <a:p>
          <a:endParaRPr lang="en-GB"/>
        </a:p>
      </dgm:t>
    </dgm:pt>
    <dgm:pt modelId="{145D51B7-FDAC-D54E-89FB-B20AFB7097E5}">
      <dgm:prSet phldrT="[Text]" custT="1"/>
      <dgm:spPr>
        <a:solidFill>
          <a:srgbClr val="293E71"/>
        </a:solidFill>
      </dgm:spPr>
      <dgm:t>
        <a:bodyPr/>
        <a:lstStyle/>
        <a:p>
          <a:r>
            <a:rPr lang="en-GB" sz="1600" dirty="0"/>
            <a:t>Negative Binding Energy </a:t>
          </a:r>
        </a:p>
      </dgm:t>
    </dgm:pt>
    <dgm:pt modelId="{2EC4918E-2CAF-8841-9526-B7E61AD65516}" type="parTrans" cxnId="{81438A4C-D183-6D4A-BFCC-00A51308AA36}">
      <dgm:prSet/>
      <dgm:spPr/>
      <dgm:t>
        <a:bodyPr/>
        <a:lstStyle/>
        <a:p>
          <a:endParaRPr lang="en-GB"/>
        </a:p>
      </dgm:t>
    </dgm:pt>
    <dgm:pt modelId="{E4C8C336-B709-5E41-804D-6CC10FB386BC}" type="sibTrans" cxnId="{81438A4C-D183-6D4A-BFCC-00A51308AA36}">
      <dgm:prSet/>
      <dgm:spPr/>
      <dgm:t>
        <a:bodyPr/>
        <a:lstStyle/>
        <a:p>
          <a:endParaRPr lang="en-GB"/>
        </a:p>
      </dgm:t>
    </dgm:pt>
    <dgm:pt modelId="{C3916215-C460-304D-8EA7-095BD0504B07}" type="pres">
      <dgm:prSet presAssocID="{5826C4B6-0DF4-344E-8EC9-46B57E2E605D}" presName="Name0" presStyleCnt="0">
        <dgm:presLayoutVars>
          <dgm:dir/>
          <dgm:resizeHandles val="exact"/>
        </dgm:presLayoutVars>
      </dgm:prSet>
      <dgm:spPr/>
    </dgm:pt>
    <dgm:pt modelId="{59DD6A09-844B-254A-A2AD-8A9594D0CA0B}" type="pres">
      <dgm:prSet presAssocID="{8E34EE0F-35BF-6044-A4CC-AECAE95401E6}" presName="node" presStyleLbl="node1" presStyleIdx="0" presStyleCnt="3">
        <dgm:presLayoutVars>
          <dgm:bulletEnabled val="1"/>
        </dgm:presLayoutVars>
      </dgm:prSet>
      <dgm:spPr/>
    </dgm:pt>
    <dgm:pt modelId="{9DD55E34-1A12-5E48-B0F1-AD34A831A233}" type="pres">
      <dgm:prSet presAssocID="{111D1629-6001-DD4D-A131-69D60D6190E3}" presName="sibTrans" presStyleLbl="sibTrans2D1" presStyleIdx="0" presStyleCnt="2"/>
      <dgm:spPr/>
    </dgm:pt>
    <dgm:pt modelId="{D7C5B26C-6897-AE47-87DE-629F366F9215}" type="pres">
      <dgm:prSet presAssocID="{111D1629-6001-DD4D-A131-69D60D6190E3}" presName="connectorText" presStyleLbl="sibTrans2D1" presStyleIdx="0" presStyleCnt="2"/>
      <dgm:spPr/>
    </dgm:pt>
    <dgm:pt modelId="{144EC933-9426-8D4A-92C7-38C9482C9066}" type="pres">
      <dgm:prSet presAssocID="{FC288A7A-7D33-A145-8D7E-B39482A71A0A}" presName="node" presStyleLbl="node1" presStyleIdx="1" presStyleCnt="3">
        <dgm:presLayoutVars>
          <dgm:bulletEnabled val="1"/>
        </dgm:presLayoutVars>
      </dgm:prSet>
      <dgm:spPr/>
    </dgm:pt>
    <dgm:pt modelId="{0A79445A-A66D-7344-ACBE-A71BB2F48E22}" type="pres">
      <dgm:prSet presAssocID="{8EA1AD86-AB31-6143-ACD9-421183AC74BA}" presName="sibTrans" presStyleLbl="sibTrans2D1" presStyleIdx="1" presStyleCnt="2"/>
      <dgm:spPr/>
    </dgm:pt>
    <dgm:pt modelId="{DB75FE5B-D960-9D45-85A0-08255C064C67}" type="pres">
      <dgm:prSet presAssocID="{8EA1AD86-AB31-6143-ACD9-421183AC74BA}" presName="connectorText" presStyleLbl="sibTrans2D1" presStyleIdx="1" presStyleCnt="2"/>
      <dgm:spPr/>
    </dgm:pt>
    <dgm:pt modelId="{29982723-0CB8-B146-BE3C-3139AF287DD3}" type="pres">
      <dgm:prSet presAssocID="{145D51B7-FDAC-D54E-89FB-B20AFB7097E5}" presName="node" presStyleLbl="node1" presStyleIdx="2" presStyleCnt="3">
        <dgm:presLayoutVars>
          <dgm:bulletEnabled val="1"/>
        </dgm:presLayoutVars>
      </dgm:prSet>
      <dgm:spPr/>
    </dgm:pt>
  </dgm:ptLst>
  <dgm:cxnLst>
    <dgm:cxn modelId="{8E9A9F19-929D-3141-99B1-774BD4B6DF04}" srcId="{5826C4B6-0DF4-344E-8EC9-46B57E2E605D}" destId="{8E34EE0F-35BF-6044-A4CC-AECAE95401E6}" srcOrd="0" destOrd="0" parTransId="{E57CCAB9-B08F-374A-8B89-6CA2D0AC3F99}" sibTransId="{111D1629-6001-DD4D-A131-69D60D6190E3}"/>
    <dgm:cxn modelId="{17044024-29CF-7D47-B274-9688B4AA4746}" type="presOf" srcId="{8EA1AD86-AB31-6143-ACD9-421183AC74BA}" destId="{0A79445A-A66D-7344-ACBE-A71BB2F48E22}" srcOrd="0" destOrd="0" presId="urn:microsoft.com/office/officeart/2005/8/layout/process1"/>
    <dgm:cxn modelId="{ACD2D730-9337-BE41-AB19-A43D5DBE4323}" srcId="{5826C4B6-0DF4-344E-8EC9-46B57E2E605D}" destId="{FC288A7A-7D33-A145-8D7E-B39482A71A0A}" srcOrd="1" destOrd="0" parTransId="{DABD0D0A-CBD1-EB4B-AC96-A37B0A383B98}" sibTransId="{8EA1AD86-AB31-6143-ACD9-421183AC74BA}"/>
    <dgm:cxn modelId="{81438A4C-D183-6D4A-BFCC-00A51308AA36}" srcId="{5826C4B6-0DF4-344E-8EC9-46B57E2E605D}" destId="{145D51B7-FDAC-D54E-89FB-B20AFB7097E5}" srcOrd="2" destOrd="0" parTransId="{2EC4918E-2CAF-8841-9526-B7E61AD65516}" sibTransId="{E4C8C336-B709-5E41-804D-6CC10FB386BC}"/>
    <dgm:cxn modelId="{81891494-B96F-234E-8353-A5CE590364DF}" type="presOf" srcId="{8E34EE0F-35BF-6044-A4CC-AECAE95401E6}" destId="{59DD6A09-844B-254A-A2AD-8A9594D0CA0B}" srcOrd="0" destOrd="0" presId="urn:microsoft.com/office/officeart/2005/8/layout/process1"/>
    <dgm:cxn modelId="{46708AB8-E4B2-8949-8A5C-E37FA84E5358}" type="presOf" srcId="{8EA1AD86-AB31-6143-ACD9-421183AC74BA}" destId="{DB75FE5B-D960-9D45-85A0-08255C064C67}" srcOrd="1" destOrd="0" presId="urn:microsoft.com/office/officeart/2005/8/layout/process1"/>
    <dgm:cxn modelId="{031F01BA-03C8-CC41-A695-32AF919D0D3F}" type="presOf" srcId="{111D1629-6001-DD4D-A131-69D60D6190E3}" destId="{D7C5B26C-6897-AE47-87DE-629F366F9215}" srcOrd="1" destOrd="0" presId="urn:microsoft.com/office/officeart/2005/8/layout/process1"/>
    <dgm:cxn modelId="{BB084DC7-5B3E-E846-8235-DD3729F37092}" type="presOf" srcId="{145D51B7-FDAC-D54E-89FB-B20AFB7097E5}" destId="{29982723-0CB8-B146-BE3C-3139AF287DD3}" srcOrd="0" destOrd="0" presId="urn:microsoft.com/office/officeart/2005/8/layout/process1"/>
    <dgm:cxn modelId="{09C2E7D2-C1D1-4545-AE6B-7840B6EB2E1C}" type="presOf" srcId="{FC288A7A-7D33-A145-8D7E-B39482A71A0A}" destId="{144EC933-9426-8D4A-92C7-38C9482C9066}" srcOrd="0" destOrd="0" presId="urn:microsoft.com/office/officeart/2005/8/layout/process1"/>
    <dgm:cxn modelId="{CC4432D5-CD27-1749-ABA0-AFD5BE829A96}" type="presOf" srcId="{111D1629-6001-DD4D-A131-69D60D6190E3}" destId="{9DD55E34-1A12-5E48-B0F1-AD34A831A233}" srcOrd="0" destOrd="0" presId="urn:microsoft.com/office/officeart/2005/8/layout/process1"/>
    <dgm:cxn modelId="{AF81BEDC-BEFA-4540-8432-81D8C841D5D2}" type="presOf" srcId="{5826C4B6-0DF4-344E-8EC9-46B57E2E605D}" destId="{C3916215-C460-304D-8EA7-095BD0504B07}" srcOrd="0" destOrd="0" presId="urn:microsoft.com/office/officeart/2005/8/layout/process1"/>
    <dgm:cxn modelId="{AAFBED2D-24EA-C04C-A74B-5947C6806A6B}" type="presParOf" srcId="{C3916215-C460-304D-8EA7-095BD0504B07}" destId="{59DD6A09-844B-254A-A2AD-8A9594D0CA0B}" srcOrd="0" destOrd="0" presId="urn:microsoft.com/office/officeart/2005/8/layout/process1"/>
    <dgm:cxn modelId="{2A28211B-5A9F-6D41-9322-868D6E1F3CF8}" type="presParOf" srcId="{C3916215-C460-304D-8EA7-095BD0504B07}" destId="{9DD55E34-1A12-5E48-B0F1-AD34A831A233}" srcOrd="1" destOrd="0" presId="urn:microsoft.com/office/officeart/2005/8/layout/process1"/>
    <dgm:cxn modelId="{352A84A3-F7D9-124B-A9A6-83321C7EA7AB}" type="presParOf" srcId="{9DD55E34-1A12-5E48-B0F1-AD34A831A233}" destId="{D7C5B26C-6897-AE47-87DE-629F366F9215}" srcOrd="0" destOrd="0" presId="urn:microsoft.com/office/officeart/2005/8/layout/process1"/>
    <dgm:cxn modelId="{93B814F5-D830-7B4F-A0D6-58E7ABDB7345}" type="presParOf" srcId="{C3916215-C460-304D-8EA7-095BD0504B07}" destId="{144EC933-9426-8D4A-92C7-38C9482C9066}" srcOrd="2" destOrd="0" presId="urn:microsoft.com/office/officeart/2005/8/layout/process1"/>
    <dgm:cxn modelId="{A1FDCA49-1184-E042-B446-721035D9DCD3}" type="presParOf" srcId="{C3916215-C460-304D-8EA7-095BD0504B07}" destId="{0A79445A-A66D-7344-ACBE-A71BB2F48E22}" srcOrd="3" destOrd="0" presId="urn:microsoft.com/office/officeart/2005/8/layout/process1"/>
    <dgm:cxn modelId="{11CEE9AB-0091-6143-B0CF-75B221D94494}" type="presParOf" srcId="{0A79445A-A66D-7344-ACBE-A71BB2F48E22}" destId="{DB75FE5B-D960-9D45-85A0-08255C064C67}" srcOrd="0" destOrd="0" presId="urn:microsoft.com/office/officeart/2005/8/layout/process1"/>
    <dgm:cxn modelId="{F34316FC-562E-D24F-BC1A-BA81EF954C13}" type="presParOf" srcId="{C3916215-C460-304D-8EA7-095BD0504B07}" destId="{29982723-0CB8-B146-BE3C-3139AF287DD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75929E-9D5F-4D40-8224-1FF2F8CF0574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72DCBA1-0C08-814F-BD3C-4ACF43483D24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GB" sz="2000" dirty="0"/>
            <a:t>Cr9Sn3</a:t>
          </a:r>
        </a:p>
      </dgm:t>
    </dgm:pt>
    <dgm:pt modelId="{4956D6A1-47D4-4947-BC94-036B7319D702}" type="parTrans" cxnId="{E52726A4-6E5B-0945-A11D-CE31E2DCC7AC}">
      <dgm:prSet/>
      <dgm:spPr/>
      <dgm:t>
        <a:bodyPr/>
        <a:lstStyle/>
        <a:p>
          <a:endParaRPr lang="en-GB"/>
        </a:p>
      </dgm:t>
    </dgm:pt>
    <dgm:pt modelId="{76A0C0F5-CE54-9640-896A-9B0C081D2329}" type="sibTrans" cxnId="{E52726A4-6E5B-0945-A11D-CE31E2DCC7AC}">
      <dgm:prSet/>
      <dgm:spPr/>
      <dgm:t>
        <a:bodyPr/>
        <a:lstStyle/>
        <a:p>
          <a:endParaRPr lang="en-GB"/>
        </a:p>
      </dgm:t>
    </dgm:pt>
    <dgm:pt modelId="{D5378FA8-EC1A-2D4D-BE0B-CB8BBAB3EC98}">
      <dgm:prSet phldrT="[Text]" custT="1"/>
      <dgm:spPr>
        <a:solidFill>
          <a:srgbClr val="FF0000"/>
        </a:solidFill>
      </dgm:spPr>
      <dgm:t>
        <a:bodyPr/>
        <a:lstStyle/>
        <a:p>
          <a:r>
            <a:rPr lang="en-GB" sz="3200" dirty="0"/>
            <a:t>Cr</a:t>
          </a:r>
          <a:endParaRPr lang="en-GB" sz="6500" dirty="0"/>
        </a:p>
      </dgm:t>
    </dgm:pt>
    <dgm:pt modelId="{A3602275-1A3C-7746-A1A3-1CD0F4CEB91A}" type="parTrans" cxnId="{99602B12-C5F5-8349-A65C-FC5A04F00E25}">
      <dgm:prSet/>
      <dgm:spPr/>
      <dgm:t>
        <a:bodyPr/>
        <a:lstStyle/>
        <a:p>
          <a:endParaRPr lang="en-GB"/>
        </a:p>
      </dgm:t>
    </dgm:pt>
    <dgm:pt modelId="{30211474-EE9D-1543-A8C6-14ADA328FC0B}" type="sibTrans" cxnId="{99602B12-C5F5-8349-A65C-FC5A04F00E25}">
      <dgm:prSet/>
      <dgm:spPr/>
      <dgm:t>
        <a:bodyPr/>
        <a:lstStyle/>
        <a:p>
          <a:endParaRPr lang="en-GB"/>
        </a:p>
      </dgm:t>
    </dgm:pt>
    <dgm:pt modelId="{3C139380-2867-BC4B-A06F-E0285E5044C2}">
      <dgm:prSet phldrT="[Text]" custT="1"/>
      <dgm:spPr>
        <a:solidFill>
          <a:srgbClr val="FF0000"/>
        </a:solidFill>
      </dgm:spPr>
      <dgm:t>
        <a:bodyPr/>
        <a:lstStyle/>
        <a:p>
          <a:r>
            <a:rPr lang="en-GB" sz="2400" dirty="0"/>
            <a:t>Sn</a:t>
          </a:r>
          <a:endParaRPr lang="en-GB" sz="5400" dirty="0"/>
        </a:p>
      </dgm:t>
    </dgm:pt>
    <dgm:pt modelId="{24BFA6DA-E923-AA44-9FDE-2AB790792E9C}" type="parTrans" cxnId="{1C328E73-8763-824C-95A1-CF559EAE8124}">
      <dgm:prSet/>
      <dgm:spPr/>
      <dgm:t>
        <a:bodyPr/>
        <a:lstStyle/>
        <a:p>
          <a:endParaRPr lang="en-GB"/>
        </a:p>
      </dgm:t>
    </dgm:pt>
    <dgm:pt modelId="{10F1C9D2-E43C-AD4B-A202-A0AE46A76EB4}" type="sibTrans" cxnId="{1C328E73-8763-824C-95A1-CF559EAE8124}">
      <dgm:prSet/>
      <dgm:spPr/>
      <dgm:t>
        <a:bodyPr/>
        <a:lstStyle/>
        <a:p>
          <a:endParaRPr lang="en-GB"/>
        </a:p>
      </dgm:t>
    </dgm:pt>
    <dgm:pt modelId="{844373D5-0602-F540-8292-324DA19DC401}">
      <dgm:prSet/>
      <dgm:spPr>
        <a:solidFill>
          <a:srgbClr val="002060"/>
        </a:solidFill>
      </dgm:spPr>
      <dgm:t>
        <a:bodyPr/>
        <a:lstStyle/>
        <a:p>
          <a:r>
            <a:rPr lang="en-GB" dirty="0"/>
            <a:t>Periodic Properties</a:t>
          </a:r>
        </a:p>
      </dgm:t>
    </dgm:pt>
    <dgm:pt modelId="{6921DEC7-C0A5-C548-8742-A9B30200260E}" type="parTrans" cxnId="{A75F020D-B827-3543-B500-C56EE408FD91}">
      <dgm:prSet/>
      <dgm:spPr/>
      <dgm:t>
        <a:bodyPr/>
        <a:lstStyle/>
        <a:p>
          <a:endParaRPr lang="en-GB"/>
        </a:p>
      </dgm:t>
    </dgm:pt>
    <dgm:pt modelId="{55A05E2B-158E-C146-BCAC-C69F76B883C7}" type="sibTrans" cxnId="{A75F020D-B827-3543-B500-C56EE408FD91}">
      <dgm:prSet/>
      <dgm:spPr/>
      <dgm:t>
        <a:bodyPr/>
        <a:lstStyle/>
        <a:p>
          <a:endParaRPr lang="en-GB"/>
        </a:p>
      </dgm:t>
    </dgm:pt>
    <dgm:pt modelId="{45C290E4-196E-3649-9C9C-047C9E61EDFF}">
      <dgm:prSet/>
      <dgm:spPr>
        <a:solidFill>
          <a:srgbClr val="002060"/>
        </a:solidFill>
      </dgm:spPr>
      <dgm:t>
        <a:bodyPr/>
        <a:lstStyle/>
        <a:p>
          <a:r>
            <a:rPr lang="en-GB" dirty="0"/>
            <a:t>Periodic properties</a:t>
          </a:r>
        </a:p>
      </dgm:t>
    </dgm:pt>
    <dgm:pt modelId="{E168FA53-766D-0449-B513-692D80CFC7CB}" type="parTrans" cxnId="{A86EBA2E-8A57-AD4E-87E8-CF0C4A5100F9}">
      <dgm:prSet/>
      <dgm:spPr/>
      <dgm:t>
        <a:bodyPr/>
        <a:lstStyle/>
        <a:p>
          <a:endParaRPr lang="en-GB"/>
        </a:p>
      </dgm:t>
    </dgm:pt>
    <dgm:pt modelId="{AD56D57D-30BE-F540-A356-15D3DA80AC8F}" type="sibTrans" cxnId="{A86EBA2E-8A57-AD4E-87E8-CF0C4A5100F9}">
      <dgm:prSet/>
      <dgm:spPr/>
      <dgm:t>
        <a:bodyPr/>
        <a:lstStyle/>
        <a:p>
          <a:endParaRPr lang="en-GB"/>
        </a:p>
      </dgm:t>
    </dgm:pt>
    <dgm:pt modelId="{2E158855-DBAB-E046-B6A4-7EDF1BE41573}" type="pres">
      <dgm:prSet presAssocID="{7E75929E-9D5F-4D40-8224-1FF2F8CF057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DC7DE7-45B2-2146-99D4-855C9208C37A}" type="pres">
      <dgm:prSet presAssocID="{C72DCBA1-0C08-814F-BD3C-4ACF43483D24}" presName="hierRoot1" presStyleCnt="0">
        <dgm:presLayoutVars>
          <dgm:hierBranch val="init"/>
        </dgm:presLayoutVars>
      </dgm:prSet>
      <dgm:spPr/>
    </dgm:pt>
    <dgm:pt modelId="{65D4DC6A-3C00-4C4E-B561-E2EC87237AD2}" type="pres">
      <dgm:prSet presAssocID="{C72DCBA1-0C08-814F-BD3C-4ACF43483D24}" presName="rootComposite1" presStyleCnt="0"/>
      <dgm:spPr/>
    </dgm:pt>
    <dgm:pt modelId="{363AC216-F29D-BA41-A7BA-2E908CD6F67B}" type="pres">
      <dgm:prSet presAssocID="{C72DCBA1-0C08-814F-BD3C-4ACF43483D24}" presName="rootText1" presStyleLbl="node0" presStyleIdx="0" presStyleCnt="1" custScaleX="42475" custScaleY="41760">
        <dgm:presLayoutVars>
          <dgm:chPref val="3"/>
        </dgm:presLayoutVars>
      </dgm:prSet>
      <dgm:spPr/>
    </dgm:pt>
    <dgm:pt modelId="{E03E44C3-E29C-B240-8529-AB6769EB7FFD}" type="pres">
      <dgm:prSet presAssocID="{C72DCBA1-0C08-814F-BD3C-4ACF43483D24}" presName="rootConnector1" presStyleLbl="node1" presStyleIdx="0" presStyleCnt="0"/>
      <dgm:spPr/>
    </dgm:pt>
    <dgm:pt modelId="{16E0CD9A-58F1-4F49-BF33-1C4E3E8E5024}" type="pres">
      <dgm:prSet presAssocID="{C72DCBA1-0C08-814F-BD3C-4ACF43483D24}" presName="hierChild2" presStyleCnt="0"/>
      <dgm:spPr/>
    </dgm:pt>
    <dgm:pt modelId="{B4CD2465-F176-3246-92D1-850BFD59E0C8}" type="pres">
      <dgm:prSet presAssocID="{A3602275-1A3C-7746-A1A3-1CD0F4CEB91A}" presName="Name37" presStyleLbl="parChTrans1D2" presStyleIdx="0" presStyleCnt="2"/>
      <dgm:spPr/>
    </dgm:pt>
    <dgm:pt modelId="{F10D6761-55E0-264D-9E4E-0B0B4D7A1878}" type="pres">
      <dgm:prSet presAssocID="{D5378FA8-EC1A-2D4D-BE0B-CB8BBAB3EC98}" presName="hierRoot2" presStyleCnt="0">
        <dgm:presLayoutVars>
          <dgm:hierBranch val="init"/>
        </dgm:presLayoutVars>
      </dgm:prSet>
      <dgm:spPr/>
    </dgm:pt>
    <dgm:pt modelId="{6EA9AE02-7ACC-C044-BB35-63D44605A00C}" type="pres">
      <dgm:prSet presAssocID="{D5378FA8-EC1A-2D4D-BE0B-CB8BBAB3EC98}" presName="rootComposite" presStyleCnt="0"/>
      <dgm:spPr/>
    </dgm:pt>
    <dgm:pt modelId="{A1D95F03-B232-8946-ABEF-711B4B976B9F}" type="pres">
      <dgm:prSet presAssocID="{D5378FA8-EC1A-2D4D-BE0B-CB8BBAB3EC98}" presName="rootText" presStyleLbl="node2" presStyleIdx="0" presStyleCnt="2" custScaleX="23264" custScaleY="33635">
        <dgm:presLayoutVars>
          <dgm:chPref val="3"/>
        </dgm:presLayoutVars>
      </dgm:prSet>
      <dgm:spPr/>
    </dgm:pt>
    <dgm:pt modelId="{78EC9D42-41C1-E24E-A4DF-511D3048B497}" type="pres">
      <dgm:prSet presAssocID="{D5378FA8-EC1A-2D4D-BE0B-CB8BBAB3EC98}" presName="rootConnector" presStyleLbl="node2" presStyleIdx="0" presStyleCnt="2"/>
      <dgm:spPr/>
    </dgm:pt>
    <dgm:pt modelId="{1ABE3C9F-B475-3946-8D46-A61B38238EFB}" type="pres">
      <dgm:prSet presAssocID="{D5378FA8-EC1A-2D4D-BE0B-CB8BBAB3EC98}" presName="hierChild4" presStyleCnt="0"/>
      <dgm:spPr/>
    </dgm:pt>
    <dgm:pt modelId="{5B271598-9FF5-0245-A36B-5267581781F2}" type="pres">
      <dgm:prSet presAssocID="{6921DEC7-C0A5-C548-8742-A9B30200260E}" presName="Name37" presStyleLbl="parChTrans1D3" presStyleIdx="0" presStyleCnt="2"/>
      <dgm:spPr/>
    </dgm:pt>
    <dgm:pt modelId="{5EB65989-ACD6-A44C-81D8-91E08C40AECA}" type="pres">
      <dgm:prSet presAssocID="{844373D5-0602-F540-8292-324DA19DC401}" presName="hierRoot2" presStyleCnt="0">
        <dgm:presLayoutVars>
          <dgm:hierBranch val="init"/>
        </dgm:presLayoutVars>
      </dgm:prSet>
      <dgm:spPr/>
    </dgm:pt>
    <dgm:pt modelId="{9A2E3579-CC91-C54C-9C35-9D0BC399C07B}" type="pres">
      <dgm:prSet presAssocID="{844373D5-0602-F540-8292-324DA19DC401}" presName="rootComposite" presStyleCnt="0"/>
      <dgm:spPr/>
    </dgm:pt>
    <dgm:pt modelId="{49A8C17B-5630-7F4D-94AE-FF5536EE8B68}" type="pres">
      <dgm:prSet presAssocID="{844373D5-0602-F540-8292-324DA19DC401}" presName="rootText" presStyleLbl="node3" presStyleIdx="0" presStyleCnt="2" custScaleX="37865" custScaleY="37044" custLinFactNeighborX="-14259" custLinFactNeighborY="1206">
        <dgm:presLayoutVars>
          <dgm:chPref val="3"/>
        </dgm:presLayoutVars>
      </dgm:prSet>
      <dgm:spPr/>
    </dgm:pt>
    <dgm:pt modelId="{44C2FBEF-1EC5-924C-A4D9-8DD1015A43CB}" type="pres">
      <dgm:prSet presAssocID="{844373D5-0602-F540-8292-324DA19DC401}" presName="rootConnector" presStyleLbl="node3" presStyleIdx="0" presStyleCnt="2"/>
      <dgm:spPr/>
    </dgm:pt>
    <dgm:pt modelId="{A7323287-01F1-2740-B29B-B3ED25311DBB}" type="pres">
      <dgm:prSet presAssocID="{844373D5-0602-F540-8292-324DA19DC401}" presName="hierChild4" presStyleCnt="0"/>
      <dgm:spPr/>
    </dgm:pt>
    <dgm:pt modelId="{14B8B28A-B4FD-C940-8FDB-B3BE3893DD0D}" type="pres">
      <dgm:prSet presAssocID="{844373D5-0602-F540-8292-324DA19DC401}" presName="hierChild5" presStyleCnt="0"/>
      <dgm:spPr/>
    </dgm:pt>
    <dgm:pt modelId="{A44889C0-D416-784F-9851-EC6A37A0A06F}" type="pres">
      <dgm:prSet presAssocID="{D5378FA8-EC1A-2D4D-BE0B-CB8BBAB3EC98}" presName="hierChild5" presStyleCnt="0"/>
      <dgm:spPr/>
    </dgm:pt>
    <dgm:pt modelId="{8825276D-EA5F-9740-94D9-305898ADED1C}" type="pres">
      <dgm:prSet presAssocID="{24BFA6DA-E923-AA44-9FDE-2AB790792E9C}" presName="Name37" presStyleLbl="parChTrans1D2" presStyleIdx="1" presStyleCnt="2"/>
      <dgm:spPr/>
    </dgm:pt>
    <dgm:pt modelId="{97E94637-594B-8243-9B0C-7464C55B12BD}" type="pres">
      <dgm:prSet presAssocID="{3C139380-2867-BC4B-A06F-E0285E5044C2}" presName="hierRoot2" presStyleCnt="0">
        <dgm:presLayoutVars>
          <dgm:hierBranch val="init"/>
        </dgm:presLayoutVars>
      </dgm:prSet>
      <dgm:spPr/>
    </dgm:pt>
    <dgm:pt modelId="{8E2F7035-C382-D546-A83B-F707B07B731B}" type="pres">
      <dgm:prSet presAssocID="{3C139380-2867-BC4B-A06F-E0285E5044C2}" presName="rootComposite" presStyleCnt="0"/>
      <dgm:spPr/>
    </dgm:pt>
    <dgm:pt modelId="{A26E6B41-24A2-854B-877F-AF6C2ACCF9FE}" type="pres">
      <dgm:prSet presAssocID="{3C139380-2867-BC4B-A06F-E0285E5044C2}" presName="rootText" presStyleLbl="node2" presStyleIdx="1" presStyleCnt="2" custScaleX="21175" custScaleY="32908">
        <dgm:presLayoutVars>
          <dgm:chPref val="3"/>
        </dgm:presLayoutVars>
      </dgm:prSet>
      <dgm:spPr/>
    </dgm:pt>
    <dgm:pt modelId="{BB639EE1-B90A-FF41-BBEE-EBBE8A02F1E6}" type="pres">
      <dgm:prSet presAssocID="{3C139380-2867-BC4B-A06F-E0285E5044C2}" presName="rootConnector" presStyleLbl="node2" presStyleIdx="1" presStyleCnt="2"/>
      <dgm:spPr/>
    </dgm:pt>
    <dgm:pt modelId="{544CDF00-3E17-4947-BBE7-680BE54EC107}" type="pres">
      <dgm:prSet presAssocID="{3C139380-2867-BC4B-A06F-E0285E5044C2}" presName="hierChild4" presStyleCnt="0"/>
      <dgm:spPr/>
    </dgm:pt>
    <dgm:pt modelId="{10D8142E-E8CA-574B-87EE-AF6D122683C2}" type="pres">
      <dgm:prSet presAssocID="{E168FA53-766D-0449-B513-692D80CFC7CB}" presName="Name37" presStyleLbl="parChTrans1D3" presStyleIdx="1" presStyleCnt="2"/>
      <dgm:spPr/>
    </dgm:pt>
    <dgm:pt modelId="{4B60CAAF-C349-D241-BDF4-F19D8A2BCCC9}" type="pres">
      <dgm:prSet presAssocID="{45C290E4-196E-3649-9C9C-047C9E61EDFF}" presName="hierRoot2" presStyleCnt="0">
        <dgm:presLayoutVars>
          <dgm:hierBranch val="init"/>
        </dgm:presLayoutVars>
      </dgm:prSet>
      <dgm:spPr/>
    </dgm:pt>
    <dgm:pt modelId="{B97E3163-6626-714F-BE58-E311D9EF506B}" type="pres">
      <dgm:prSet presAssocID="{45C290E4-196E-3649-9C9C-047C9E61EDFF}" presName="rootComposite" presStyleCnt="0"/>
      <dgm:spPr/>
    </dgm:pt>
    <dgm:pt modelId="{F8CAEE02-7ABC-1E48-A75E-89A17C23A501}" type="pres">
      <dgm:prSet presAssocID="{45C290E4-196E-3649-9C9C-047C9E61EDFF}" presName="rootText" presStyleLbl="node3" presStyleIdx="1" presStyleCnt="2" custScaleX="44805" custScaleY="34931" custLinFactNeighborX="-9938" custLinFactNeighborY="-239">
        <dgm:presLayoutVars>
          <dgm:chPref val="3"/>
        </dgm:presLayoutVars>
      </dgm:prSet>
      <dgm:spPr/>
    </dgm:pt>
    <dgm:pt modelId="{C352F1CD-4EB9-5244-83A6-0D9C4F95D13B}" type="pres">
      <dgm:prSet presAssocID="{45C290E4-196E-3649-9C9C-047C9E61EDFF}" presName="rootConnector" presStyleLbl="node3" presStyleIdx="1" presStyleCnt="2"/>
      <dgm:spPr/>
    </dgm:pt>
    <dgm:pt modelId="{96CA2422-7983-924F-A33E-1C476C0BCB40}" type="pres">
      <dgm:prSet presAssocID="{45C290E4-196E-3649-9C9C-047C9E61EDFF}" presName="hierChild4" presStyleCnt="0"/>
      <dgm:spPr/>
    </dgm:pt>
    <dgm:pt modelId="{4B874C3C-75B8-3048-BC01-1D0F3C736596}" type="pres">
      <dgm:prSet presAssocID="{45C290E4-196E-3649-9C9C-047C9E61EDFF}" presName="hierChild5" presStyleCnt="0"/>
      <dgm:spPr/>
    </dgm:pt>
    <dgm:pt modelId="{CE8EA0E1-7D63-BC46-AB95-BB4FF111540F}" type="pres">
      <dgm:prSet presAssocID="{3C139380-2867-BC4B-A06F-E0285E5044C2}" presName="hierChild5" presStyleCnt="0"/>
      <dgm:spPr/>
    </dgm:pt>
    <dgm:pt modelId="{AE9C3574-BF4F-2645-B7FA-3D6127B50C35}" type="pres">
      <dgm:prSet presAssocID="{C72DCBA1-0C08-814F-BD3C-4ACF43483D24}" presName="hierChild3" presStyleCnt="0"/>
      <dgm:spPr/>
    </dgm:pt>
  </dgm:ptLst>
  <dgm:cxnLst>
    <dgm:cxn modelId="{A75F020D-B827-3543-B500-C56EE408FD91}" srcId="{D5378FA8-EC1A-2D4D-BE0B-CB8BBAB3EC98}" destId="{844373D5-0602-F540-8292-324DA19DC401}" srcOrd="0" destOrd="0" parTransId="{6921DEC7-C0A5-C548-8742-A9B30200260E}" sibTransId="{55A05E2B-158E-C146-BCAC-C69F76B883C7}"/>
    <dgm:cxn modelId="{99602B12-C5F5-8349-A65C-FC5A04F00E25}" srcId="{C72DCBA1-0C08-814F-BD3C-4ACF43483D24}" destId="{D5378FA8-EC1A-2D4D-BE0B-CB8BBAB3EC98}" srcOrd="0" destOrd="0" parTransId="{A3602275-1A3C-7746-A1A3-1CD0F4CEB91A}" sibTransId="{30211474-EE9D-1543-A8C6-14ADA328FC0B}"/>
    <dgm:cxn modelId="{23575A21-489B-C642-BDAA-0DF054B62D6B}" type="presOf" srcId="{D5378FA8-EC1A-2D4D-BE0B-CB8BBAB3EC98}" destId="{78EC9D42-41C1-E24E-A4DF-511D3048B497}" srcOrd="1" destOrd="0" presId="urn:microsoft.com/office/officeart/2005/8/layout/orgChart1"/>
    <dgm:cxn modelId="{A86EBA2E-8A57-AD4E-87E8-CF0C4A5100F9}" srcId="{3C139380-2867-BC4B-A06F-E0285E5044C2}" destId="{45C290E4-196E-3649-9C9C-047C9E61EDFF}" srcOrd="0" destOrd="0" parTransId="{E168FA53-766D-0449-B513-692D80CFC7CB}" sibTransId="{AD56D57D-30BE-F540-A356-15D3DA80AC8F}"/>
    <dgm:cxn modelId="{C1E80134-2CCC-044B-B8A0-5C34E08495DE}" type="presOf" srcId="{45C290E4-196E-3649-9C9C-047C9E61EDFF}" destId="{C352F1CD-4EB9-5244-83A6-0D9C4F95D13B}" srcOrd="1" destOrd="0" presId="urn:microsoft.com/office/officeart/2005/8/layout/orgChart1"/>
    <dgm:cxn modelId="{5B6B8539-BB97-FB4B-8FF0-93ED7A0388D4}" type="presOf" srcId="{3C139380-2867-BC4B-A06F-E0285E5044C2}" destId="{BB639EE1-B90A-FF41-BBEE-EBBE8A02F1E6}" srcOrd="1" destOrd="0" presId="urn:microsoft.com/office/officeart/2005/8/layout/orgChart1"/>
    <dgm:cxn modelId="{48379E3C-3B1C-7445-A8ED-39F0A036B963}" type="presOf" srcId="{E168FA53-766D-0449-B513-692D80CFC7CB}" destId="{10D8142E-E8CA-574B-87EE-AF6D122683C2}" srcOrd="0" destOrd="0" presId="urn:microsoft.com/office/officeart/2005/8/layout/orgChart1"/>
    <dgm:cxn modelId="{64925548-B86E-804D-B718-2120B4E00E9F}" type="presOf" srcId="{24BFA6DA-E923-AA44-9FDE-2AB790792E9C}" destId="{8825276D-EA5F-9740-94D9-305898ADED1C}" srcOrd="0" destOrd="0" presId="urn:microsoft.com/office/officeart/2005/8/layout/orgChart1"/>
    <dgm:cxn modelId="{C6D93269-939E-C142-9ACC-30C4EA115975}" type="presOf" srcId="{45C290E4-196E-3649-9C9C-047C9E61EDFF}" destId="{F8CAEE02-7ABC-1E48-A75E-89A17C23A501}" srcOrd="0" destOrd="0" presId="urn:microsoft.com/office/officeart/2005/8/layout/orgChart1"/>
    <dgm:cxn modelId="{1C328E73-8763-824C-95A1-CF559EAE8124}" srcId="{C72DCBA1-0C08-814F-BD3C-4ACF43483D24}" destId="{3C139380-2867-BC4B-A06F-E0285E5044C2}" srcOrd="1" destOrd="0" parTransId="{24BFA6DA-E923-AA44-9FDE-2AB790792E9C}" sibTransId="{10F1C9D2-E43C-AD4B-A202-A0AE46A76EB4}"/>
    <dgm:cxn modelId="{6978417A-8915-6549-831E-98E6B09F8EB3}" type="presOf" srcId="{C72DCBA1-0C08-814F-BD3C-4ACF43483D24}" destId="{363AC216-F29D-BA41-A7BA-2E908CD6F67B}" srcOrd="0" destOrd="0" presId="urn:microsoft.com/office/officeart/2005/8/layout/orgChart1"/>
    <dgm:cxn modelId="{7EA2F581-2308-4049-A7B6-D187AA855E44}" type="presOf" srcId="{7E75929E-9D5F-4D40-8224-1FF2F8CF0574}" destId="{2E158855-DBAB-E046-B6A4-7EDF1BE41573}" srcOrd="0" destOrd="0" presId="urn:microsoft.com/office/officeart/2005/8/layout/orgChart1"/>
    <dgm:cxn modelId="{5D5EB888-41DE-734F-9854-21C59B65B637}" type="presOf" srcId="{6921DEC7-C0A5-C548-8742-A9B30200260E}" destId="{5B271598-9FF5-0245-A36B-5267581781F2}" srcOrd="0" destOrd="0" presId="urn:microsoft.com/office/officeart/2005/8/layout/orgChart1"/>
    <dgm:cxn modelId="{E52726A4-6E5B-0945-A11D-CE31E2DCC7AC}" srcId="{7E75929E-9D5F-4D40-8224-1FF2F8CF0574}" destId="{C72DCBA1-0C08-814F-BD3C-4ACF43483D24}" srcOrd="0" destOrd="0" parTransId="{4956D6A1-47D4-4947-BC94-036B7319D702}" sibTransId="{76A0C0F5-CE54-9640-896A-9B0C081D2329}"/>
    <dgm:cxn modelId="{D19332B9-AA00-354E-A9A6-0FDE7E4FD524}" type="presOf" srcId="{D5378FA8-EC1A-2D4D-BE0B-CB8BBAB3EC98}" destId="{A1D95F03-B232-8946-ABEF-711B4B976B9F}" srcOrd="0" destOrd="0" presId="urn:microsoft.com/office/officeart/2005/8/layout/orgChart1"/>
    <dgm:cxn modelId="{2BC432C9-C020-424D-88D1-B8C20DDEE923}" type="presOf" srcId="{844373D5-0602-F540-8292-324DA19DC401}" destId="{49A8C17B-5630-7F4D-94AE-FF5536EE8B68}" srcOrd="0" destOrd="0" presId="urn:microsoft.com/office/officeart/2005/8/layout/orgChart1"/>
    <dgm:cxn modelId="{E0933BCF-B940-774B-BF88-BBFAAAE160D8}" type="presOf" srcId="{A3602275-1A3C-7746-A1A3-1CD0F4CEB91A}" destId="{B4CD2465-F176-3246-92D1-850BFD59E0C8}" srcOrd="0" destOrd="0" presId="urn:microsoft.com/office/officeart/2005/8/layout/orgChart1"/>
    <dgm:cxn modelId="{D8E4D3D0-76B6-3C43-8FFE-F17D3C6D0A2F}" type="presOf" srcId="{3C139380-2867-BC4B-A06F-E0285E5044C2}" destId="{A26E6B41-24A2-854B-877F-AF6C2ACCF9FE}" srcOrd="0" destOrd="0" presId="urn:microsoft.com/office/officeart/2005/8/layout/orgChart1"/>
    <dgm:cxn modelId="{E36058EA-5B18-1E47-8BBB-227FED9354A2}" type="presOf" srcId="{C72DCBA1-0C08-814F-BD3C-4ACF43483D24}" destId="{E03E44C3-E29C-B240-8529-AB6769EB7FFD}" srcOrd="1" destOrd="0" presId="urn:microsoft.com/office/officeart/2005/8/layout/orgChart1"/>
    <dgm:cxn modelId="{3B03ECEA-6975-9945-A16D-3F53145175C4}" type="presOf" srcId="{844373D5-0602-F540-8292-324DA19DC401}" destId="{44C2FBEF-1EC5-924C-A4D9-8DD1015A43CB}" srcOrd="1" destOrd="0" presId="urn:microsoft.com/office/officeart/2005/8/layout/orgChart1"/>
    <dgm:cxn modelId="{1CC4BA4E-ACFA-504E-9D40-AF64CB2BBFCC}" type="presParOf" srcId="{2E158855-DBAB-E046-B6A4-7EDF1BE41573}" destId="{FEDC7DE7-45B2-2146-99D4-855C9208C37A}" srcOrd="0" destOrd="0" presId="urn:microsoft.com/office/officeart/2005/8/layout/orgChart1"/>
    <dgm:cxn modelId="{5FEDB9D8-A4F9-574E-BAAC-AAC3D9D7F9C7}" type="presParOf" srcId="{FEDC7DE7-45B2-2146-99D4-855C9208C37A}" destId="{65D4DC6A-3C00-4C4E-B561-E2EC87237AD2}" srcOrd="0" destOrd="0" presId="urn:microsoft.com/office/officeart/2005/8/layout/orgChart1"/>
    <dgm:cxn modelId="{C28327A5-575D-BD4D-9176-057C8EA93E65}" type="presParOf" srcId="{65D4DC6A-3C00-4C4E-B561-E2EC87237AD2}" destId="{363AC216-F29D-BA41-A7BA-2E908CD6F67B}" srcOrd="0" destOrd="0" presId="urn:microsoft.com/office/officeart/2005/8/layout/orgChart1"/>
    <dgm:cxn modelId="{B2E37837-BB9B-FA41-B185-CA273199F01F}" type="presParOf" srcId="{65D4DC6A-3C00-4C4E-B561-E2EC87237AD2}" destId="{E03E44C3-E29C-B240-8529-AB6769EB7FFD}" srcOrd="1" destOrd="0" presId="urn:microsoft.com/office/officeart/2005/8/layout/orgChart1"/>
    <dgm:cxn modelId="{AFC5F6FD-D3FE-634B-B6C2-E651B9698047}" type="presParOf" srcId="{FEDC7DE7-45B2-2146-99D4-855C9208C37A}" destId="{16E0CD9A-58F1-4F49-BF33-1C4E3E8E5024}" srcOrd="1" destOrd="0" presId="urn:microsoft.com/office/officeart/2005/8/layout/orgChart1"/>
    <dgm:cxn modelId="{36D45619-1B37-6F44-BB57-B4E758E4918E}" type="presParOf" srcId="{16E0CD9A-58F1-4F49-BF33-1C4E3E8E5024}" destId="{B4CD2465-F176-3246-92D1-850BFD59E0C8}" srcOrd="0" destOrd="0" presId="urn:microsoft.com/office/officeart/2005/8/layout/orgChart1"/>
    <dgm:cxn modelId="{9FEC3B2A-11DB-7640-AFAF-69B52947CA88}" type="presParOf" srcId="{16E0CD9A-58F1-4F49-BF33-1C4E3E8E5024}" destId="{F10D6761-55E0-264D-9E4E-0B0B4D7A1878}" srcOrd="1" destOrd="0" presId="urn:microsoft.com/office/officeart/2005/8/layout/orgChart1"/>
    <dgm:cxn modelId="{7FC09B9C-5F41-234C-BEC2-A794B3E33D6E}" type="presParOf" srcId="{F10D6761-55E0-264D-9E4E-0B0B4D7A1878}" destId="{6EA9AE02-7ACC-C044-BB35-63D44605A00C}" srcOrd="0" destOrd="0" presId="urn:microsoft.com/office/officeart/2005/8/layout/orgChart1"/>
    <dgm:cxn modelId="{D8645111-0432-9245-AD34-C033A291CBAF}" type="presParOf" srcId="{6EA9AE02-7ACC-C044-BB35-63D44605A00C}" destId="{A1D95F03-B232-8946-ABEF-711B4B976B9F}" srcOrd="0" destOrd="0" presId="urn:microsoft.com/office/officeart/2005/8/layout/orgChart1"/>
    <dgm:cxn modelId="{FD3E3782-30D2-D747-ACD5-F9779115BF8C}" type="presParOf" srcId="{6EA9AE02-7ACC-C044-BB35-63D44605A00C}" destId="{78EC9D42-41C1-E24E-A4DF-511D3048B497}" srcOrd="1" destOrd="0" presId="urn:microsoft.com/office/officeart/2005/8/layout/orgChart1"/>
    <dgm:cxn modelId="{8ACFB1E1-DD63-A042-BC98-4045803C59CD}" type="presParOf" srcId="{F10D6761-55E0-264D-9E4E-0B0B4D7A1878}" destId="{1ABE3C9F-B475-3946-8D46-A61B38238EFB}" srcOrd="1" destOrd="0" presId="urn:microsoft.com/office/officeart/2005/8/layout/orgChart1"/>
    <dgm:cxn modelId="{BE7EE40C-97BD-A647-BA57-1E8D1FCFBBB9}" type="presParOf" srcId="{1ABE3C9F-B475-3946-8D46-A61B38238EFB}" destId="{5B271598-9FF5-0245-A36B-5267581781F2}" srcOrd="0" destOrd="0" presId="urn:microsoft.com/office/officeart/2005/8/layout/orgChart1"/>
    <dgm:cxn modelId="{C7A47F6F-0FF4-1443-AC25-F6806C3F6CE6}" type="presParOf" srcId="{1ABE3C9F-B475-3946-8D46-A61B38238EFB}" destId="{5EB65989-ACD6-A44C-81D8-91E08C40AECA}" srcOrd="1" destOrd="0" presId="urn:microsoft.com/office/officeart/2005/8/layout/orgChart1"/>
    <dgm:cxn modelId="{EE80F3D3-0CC6-D042-8858-ED2CAEE51F27}" type="presParOf" srcId="{5EB65989-ACD6-A44C-81D8-91E08C40AECA}" destId="{9A2E3579-CC91-C54C-9C35-9D0BC399C07B}" srcOrd="0" destOrd="0" presId="urn:microsoft.com/office/officeart/2005/8/layout/orgChart1"/>
    <dgm:cxn modelId="{01EBCAB5-5432-3D46-8E9A-379B064A5ED0}" type="presParOf" srcId="{9A2E3579-CC91-C54C-9C35-9D0BC399C07B}" destId="{49A8C17B-5630-7F4D-94AE-FF5536EE8B68}" srcOrd="0" destOrd="0" presId="urn:microsoft.com/office/officeart/2005/8/layout/orgChart1"/>
    <dgm:cxn modelId="{866F02F2-1CAE-0847-99D4-E8CB29600F4A}" type="presParOf" srcId="{9A2E3579-CC91-C54C-9C35-9D0BC399C07B}" destId="{44C2FBEF-1EC5-924C-A4D9-8DD1015A43CB}" srcOrd="1" destOrd="0" presId="urn:microsoft.com/office/officeart/2005/8/layout/orgChart1"/>
    <dgm:cxn modelId="{6564B58B-C3F9-3348-96F2-CE1371EE2066}" type="presParOf" srcId="{5EB65989-ACD6-A44C-81D8-91E08C40AECA}" destId="{A7323287-01F1-2740-B29B-B3ED25311DBB}" srcOrd="1" destOrd="0" presId="urn:microsoft.com/office/officeart/2005/8/layout/orgChart1"/>
    <dgm:cxn modelId="{A3FE6CFF-0DF6-EF43-90B2-AC07B524AFA3}" type="presParOf" srcId="{5EB65989-ACD6-A44C-81D8-91E08C40AECA}" destId="{14B8B28A-B4FD-C940-8FDB-B3BE3893DD0D}" srcOrd="2" destOrd="0" presId="urn:microsoft.com/office/officeart/2005/8/layout/orgChart1"/>
    <dgm:cxn modelId="{0BDD7BEC-F879-F445-B76D-B808BE044A5F}" type="presParOf" srcId="{F10D6761-55E0-264D-9E4E-0B0B4D7A1878}" destId="{A44889C0-D416-784F-9851-EC6A37A0A06F}" srcOrd="2" destOrd="0" presId="urn:microsoft.com/office/officeart/2005/8/layout/orgChart1"/>
    <dgm:cxn modelId="{44F418D7-724D-3846-8433-9AE1CE7198C6}" type="presParOf" srcId="{16E0CD9A-58F1-4F49-BF33-1C4E3E8E5024}" destId="{8825276D-EA5F-9740-94D9-305898ADED1C}" srcOrd="2" destOrd="0" presId="urn:microsoft.com/office/officeart/2005/8/layout/orgChart1"/>
    <dgm:cxn modelId="{33023586-9BE2-6548-9517-E7CE425858C8}" type="presParOf" srcId="{16E0CD9A-58F1-4F49-BF33-1C4E3E8E5024}" destId="{97E94637-594B-8243-9B0C-7464C55B12BD}" srcOrd="3" destOrd="0" presId="urn:microsoft.com/office/officeart/2005/8/layout/orgChart1"/>
    <dgm:cxn modelId="{9CF15C87-842A-8949-AE8D-1C73E939181A}" type="presParOf" srcId="{97E94637-594B-8243-9B0C-7464C55B12BD}" destId="{8E2F7035-C382-D546-A83B-F707B07B731B}" srcOrd="0" destOrd="0" presId="urn:microsoft.com/office/officeart/2005/8/layout/orgChart1"/>
    <dgm:cxn modelId="{8BB3EED5-2CBD-EE46-AFE5-3CC5C251DAC2}" type="presParOf" srcId="{8E2F7035-C382-D546-A83B-F707B07B731B}" destId="{A26E6B41-24A2-854B-877F-AF6C2ACCF9FE}" srcOrd="0" destOrd="0" presId="urn:microsoft.com/office/officeart/2005/8/layout/orgChart1"/>
    <dgm:cxn modelId="{F1A62DE4-56AE-564D-A1E2-9BFC3B6B1E0A}" type="presParOf" srcId="{8E2F7035-C382-D546-A83B-F707B07B731B}" destId="{BB639EE1-B90A-FF41-BBEE-EBBE8A02F1E6}" srcOrd="1" destOrd="0" presId="urn:microsoft.com/office/officeart/2005/8/layout/orgChart1"/>
    <dgm:cxn modelId="{81F80DE0-E851-0F4C-9BB8-D0B2AEDAB4A8}" type="presParOf" srcId="{97E94637-594B-8243-9B0C-7464C55B12BD}" destId="{544CDF00-3E17-4947-BBE7-680BE54EC107}" srcOrd="1" destOrd="0" presId="urn:microsoft.com/office/officeart/2005/8/layout/orgChart1"/>
    <dgm:cxn modelId="{D188EC82-852E-ED4F-BB8F-A403302019FB}" type="presParOf" srcId="{544CDF00-3E17-4947-BBE7-680BE54EC107}" destId="{10D8142E-E8CA-574B-87EE-AF6D122683C2}" srcOrd="0" destOrd="0" presId="urn:microsoft.com/office/officeart/2005/8/layout/orgChart1"/>
    <dgm:cxn modelId="{86F98CFF-8041-344E-965E-687B04A5645A}" type="presParOf" srcId="{544CDF00-3E17-4947-BBE7-680BE54EC107}" destId="{4B60CAAF-C349-D241-BDF4-F19D8A2BCCC9}" srcOrd="1" destOrd="0" presId="urn:microsoft.com/office/officeart/2005/8/layout/orgChart1"/>
    <dgm:cxn modelId="{E9290C8C-74ED-BC4A-B8CC-7BF396DB2850}" type="presParOf" srcId="{4B60CAAF-C349-D241-BDF4-F19D8A2BCCC9}" destId="{B97E3163-6626-714F-BE58-E311D9EF506B}" srcOrd="0" destOrd="0" presId="urn:microsoft.com/office/officeart/2005/8/layout/orgChart1"/>
    <dgm:cxn modelId="{73B30CB5-4030-4448-9E05-46FFB8380E19}" type="presParOf" srcId="{B97E3163-6626-714F-BE58-E311D9EF506B}" destId="{F8CAEE02-7ABC-1E48-A75E-89A17C23A501}" srcOrd="0" destOrd="0" presId="urn:microsoft.com/office/officeart/2005/8/layout/orgChart1"/>
    <dgm:cxn modelId="{2EF13F18-E2A8-A945-B42C-4C0521475261}" type="presParOf" srcId="{B97E3163-6626-714F-BE58-E311D9EF506B}" destId="{C352F1CD-4EB9-5244-83A6-0D9C4F95D13B}" srcOrd="1" destOrd="0" presId="urn:microsoft.com/office/officeart/2005/8/layout/orgChart1"/>
    <dgm:cxn modelId="{01DBEB9C-0AFE-9C4C-A8DC-F40DB6556A77}" type="presParOf" srcId="{4B60CAAF-C349-D241-BDF4-F19D8A2BCCC9}" destId="{96CA2422-7983-924F-A33E-1C476C0BCB40}" srcOrd="1" destOrd="0" presId="urn:microsoft.com/office/officeart/2005/8/layout/orgChart1"/>
    <dgm:cxn modelId="{42C26B7F-9DCC-AC46-A5A0-CADAD9621F0E}" type="presParOf" srcId="{4B60CAAF-C349-D241-BDF4-F19D8A2BCCC9}" destId="{4B874C3C-75B8-3048-BC01-1D0F3C736596}" srcOrd="2" destOrd="0" presId="urn:microsoft.com/office/officeart/2005/8/layout/orgChart1"/>
    <dgm:cxn modelId="{27D1A90D-FF23-EB49-AED8-F294DB11DE92}" type="presParOf" srcId="{97E94637-594B-8243-9B0C-7464C55B12BD}" destId="{CE8EA0E1-7D63-BC46-AB95-BB4FF111540F}" srcOrd="2" destOrd="0" presId="urn:microsoft.com/office/officeart/2005/8/layout/orgChart1"/>
    <dgm:cxn modelId="{2E8AED81-8E0E-BE45-A66A-1AAFFE8B510B}" type="presParOf" srcId="{FEDC7DE7-45B2-2146-99D4-855C9208C37A}" destId="{AE9C3574-BF4F-2645-B7FA-3D6127B50C3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D6A09-844B-254A-A2AD-8A9594D0CA0B}">
      <dsp:nvSpPr>
        <dsp:cNvPr id="0" name=""/>
        <dsp:cNvSpPr/>
      </dsp:nvSpPr>
      <dsp:spPr>
        <a:xfrm>
          <a:off x="5357" y="108921"/>
          <a:ext cx="1601390" cy="960834"/>
        </a:xfrm>
        <a:prstGeom prst="roundRect">
          <a:avLst>
            <a:gd name="adj" fmla="val 10000"/>
          </a:avLst>
        </a:prstGeom>
        <a:solidFill>
          <a:srgbClr val="293E7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Reaction Basis</a:t>
          </a:r>
        </a:p>
      </dsp:txBody>
      <dsp:txXfrm>
        <a:off x="33499" y="137063"/>
        <a:ext cx="1545106" cy="904550"/>
      </dsp:txXfrm>
    </dsp:sp>
    <dsp:sp modelId="{9DD55E34-1A12-5E48-B0F1-AD34A831A233}">
      <dsp:nvSpPr>
        <dsp:cNvPr id="0" name=""/>
        <dsp:cNvSpPr/>
      </dsp:nvSpPr>
      <dsp:spPr>
        <a:xfrm>
          <a:off x="1766887" y="390766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1766887" y="470195"/>
        <a:ext cx="237646" cy="238286"/>
      </dsp:txXfrm>
    </dsp:sp>
    <dsp:sp modelId="{144EC933-9426-8D4A-92C7-38C9482C9066}">
      <dsp:nvSpPr>
        <dsp:cNvPr id="0" name=""/>
        <dsp:cNvSpPr/>
      </dsp:nvSpPr>
      <dsp:spPr>
        <a:xfrm>
          <a:off x="2247304" y="108921"/>
          <a:ext cx="1601390" cy="96083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Bimetallic</a:t>
          </a:r>
        </a:p>
      </dsp:txBody>
      <dsp:txXfrm>
        <a:off x="2275446" y="137063"/>
        <a:ext cx="1545106" cy="904550"/>
      </dsp:txXfrm>
    </dsp:sp>
    <dsp:sp modelId="{0A79445A-A66D-7344-ACBE-A71BB2F48E22}">
      <dsp:nvSpPr>
        <dsp:cNvPr id="0" name=""/>
        <dsp:cNvSpPr/>
      </dsp:nvSpPr>
      <dsp:spPr>
        <a:xfrm>
          <a:off x="4008834" y="390766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4008834" y="470195"/>
        <a:ext cx="237646" cy="238286"/>
      </dsp:txXfrm>
    </dsp:sp>
    <dsp:sp modelId="{29982723-0CB8-B146-BE3C-3139AF287DD3}">
      <dsp:nvSpPr>
        <dsp:cNvPr id="0" name=""/>
        <dsp:cNvSpPr/>
      </dsp:nvSpPr>
      <dsp:spPr>
        <a:xfrm>
          <a:off x="4489251" y="108921"/>
          <a:ext cx="1601390" cy="960834"/>
        </a:xfrm>
        <a:prstGeom prst="roundRect">
          <a:avLst>
            <a:gd name="adj" fmla="val 10000"/>
          </a:avLst>
        </a:prstGeom>
        <a:solidFill>
          <a:srgbClr val="293E7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Negative Binding Energy </a:t>
          </a:r>
        </a:p>
      </dsp:txBody>
      <dsp:txXfrm>
        <a:off x="4517393" y="137063"/>
        <a:ext cx="1545106" cy="904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8142E-E8CA-574B-87EE-AF6D122683C2}">
      <dsp:nvSpPr>
        <dsp:cNvPr id="0" name=""/>
        <dsp:cNvSpPr/>
      </dsp:nvSpPr>
      <dsp:spPr>
        <a:xfrm>
          <a:off x="2618607" y="1478164"/>
          <a:ext cx="171184" cy="749707"/>
        </a:xfrm>
        <a:custGeom>
          <a:avLst/>
          <a:gdLst/>
          <a:ahLst/>
          <a:cxnLst/>
          <a:rect l="0" t="0" r="0" b="0"/>
          <a:pathLst>
            <a:path>
              <a:moveTo>
                <a:pt x="171184" y="0"/>
              </a:moveTo>
              <a:lnTo>
                <a:pt x="0" y="74970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5276D-EA5F-9740-94D9-305898ADED1C}">
      <dsp:nvSpPr>
        <dsp:cNvPr id="0" name=""/>
        <dsp:cNvSpPr/>
      </dsp:nvSpPr>
      <dsp:spPr>
        <a:xfrm>
          <a:off x="2252481" y="529955"/>
          <a:ext cx="751742" cy="531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824"/>
              </a:lnTo>
              <a:lnTo>
                <a:pt x="751742" y="265824"/>
              </a:lnTo>
              <a:lnTo>
                <a:pt x="751742" y="5316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71598-9FF5-0245-A36B-5267581781F2}">
      <dsp:nvSpPr>
        <dsp:cNvPr id="0" name=""/>
        <dsp:cNvSpPr/>
      </dsp:nvSpPr>
      <dsp:spPr>
        <a:xfrm>
          <a:off x="1018951" y="1487366"/>
          <a:ext cx="272644" cy="767450"/>
        </a:xfrm>
        <a:custGeom>
          <a:avLst/>
          <a:gdLst/>
          <a:ahLst/>
          <a:cxnLst/>
          <a:rect l="0" t="0" r="0" b="0"/>
          <a:pathLst>
            <a:path>
              <a:moveTo>
                <a:pt x="272644" y="0"/>
              </a:moveTo>
              <a:lnTo>
                <a:pt x="0" y="7674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D2465-F176-3246-92D1-850BFD59E0C8}">
      <dsp:nvSpPr>
        <dsp:cNvPr id="0" name=""/>
        <dsp:cNvSpPr/>
      </dsp:nvSpPr>
      <dsp:spPr>
        <a:xfrm>
          <a:off x="1527182" y="529955"/>
          <a:ext cx="725298" cy="531648"/>
        </a:xfrm>
        <a:custGeom>
          <a:avLst/>
          <a:gdLst/>
          <a:ahLst/>
          <a:cxnLst/>
          <a:rect l="0" t="0" r="0" b="0"/>
          <a:pathLst>
            <a:path>
              <a:moveTo>
                <a:pt x="725298" y="0"/>
              </a:moveTo>
              <a:lnTo>
                <a:pt x="725298" y="265824"/>
              </a:lnTo>
              <a:lnTo>
                <a:pt x="0" y="265824"/>
              </a:lnTo>
              <a:lnTo>
                <a:pt x="0" y="5316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3AC216-F29D-BA41-A7BA-2E908CD6F67B}">
      <dsp:nvSpPr>
        <dsp:cNvPr id="0" name=""/>
        <dsp:cNvSpPr/>
      </dsp:nvSpPr>
      <dsp:spPr>
        <a:xfrm>
          <a:off x="1714820" y="1344"/>
          <a:ext cx="1075323" cy="528610"/>
        </a:xfrm>
        <a:prstGeom prst="rect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Cr9Sn3</a:t>
          </a:r>
        </a:p>
      </dsp:txBody>
      <dsp:txXfrm>
        <a:off x="1714820" y="1344"/>
        <a:ext cx="1075323" cy="528610"/>
      </dsp:txXfrm>
    </dsp:sp>
    <dsp:sp modelId="{A1D95F03-B232-8946-ABEF-711B4B976B9F}">
      <dsp:nvSpPr>
        <dsp:cNvPr id="0" name=""/>
        <dsp:cNvSpPr/>
      </dsp:nvSpPr>
      <dsp:spPr>
        <a:xfrm>
          <a:off x="1232700" y="1061604"/>
          <a:ext cx="588965" cy="425762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Cr</a:t>
          </a:r>
          <a:endParaRPr lang="en-GB" sz="6500" kern="1200" dirty="0"/>
        </a:p>
      </dsp:txBody>
      <dsp:txXfrm>
        <a:off x="1232700" y="1061604"/>
        <a:ext cx="588965" cy="425762"/>
      </dsp:txXfrm>
    </dsp:sp>
    <dsp:sp modelId="{49A8C17B-5630-7F4D-94AE-FF5536EE8B68}">
      <dsp:nvSpPr>
        <dsp:cNvPr id="0" name=""/>
        <dsp:cNvSpPr/>
      </dsp:nvSpPr>
      <dsp:spPr>
        <a:xfrm>
          <a:off x="1018951" y="2020360"/>
          <a:ext cx="958613" cy="468914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Periodic Properties</a:t>
          </a:r>
        </a:p>
      </dsp:txBody>
      <dsp:txXfrm>
        <a:off x="1018951" y="2020360"/>
        <a:ext cx="958613" cy="468914"/>
      </dsp:txXfrm>
    </dsp:sp>
    <dsp:sp modelId="{A26E6B41-24A2-854B-877F-AF6C2ACCF9FE}">
      <dsp:nvSpPr>
        <dsp:cNvPr id="0" name=""/>
        <dsp:cNvSpPr/>
      </dsp:nvSpPr>
      <dsp:spPr>
        <a:xfrm>
          <a:off x="2736184" y="1061604"/>
          <a:ext cx="536079" cy="416559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Sn</a:t>
          </a:r>
          <a:endParaRPr lang="en-GB" sz="5400" kern="1200" dirty="0"/>
        </a:p>
      </dsp:txBody>
      <dsp:txXfrm>
        <a:off x="2736184" y="1061604"/>
        <a:ext cx="536079" cy="416559"/>
      </dsp:txXfrm>
    </dsp:sp>
    <dsp:sp modelId="{F8CAEE02-7ABC-1E48-A75E-89A17C23A501}">
      <dsp:nvSpPr>
        <dsp:cNvPr id="0" name=""/>
        <dsp:cNvSpPr/>
      </dsp:nvSpPr>
      <dsp:spPr>
        <a:xfrm>
          <a:off x="2618607" y="2006787"/>
          <a:ext cx="1134310" cy="442167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Periodic properties</a:t>
          </a:r>
        </a:p>
      </dsp:txBody>
      <dsp:txXfrm>
        <a:off x="2618607" y="2006787"/>
        <a:ext cx="1134310" cy="442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2bba835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2bba835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Binding Energy?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Catalytic reaction cylce, adsorption, desorption, binding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2bba835fa_0_2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2bba835fa_0_2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2bba835fa_0_2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2bba835fa_0_2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bba835fa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bba835fa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Created Features using python script.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1716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2bba835fa_0_2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2bba835fa_0_2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90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2bba835fa_0_2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2bba835fa_0_2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96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2bba835fa_0_2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2bba835fa_0_2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521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2bba835fa_0_2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2bba835fa_0_2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bba835f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bba835f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bba835fa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bba835fa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2bba835f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2bba835fa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2bba835fa_0_2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2bba835fa_0_2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2bba835fa_0_2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2bba835fa_0_2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2bba835fa_0_2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2bba835fa_0_2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2bba835fa_0_2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2bba835fa_0_2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2bba835fa_0_2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2bba835fa_0_2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8939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37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26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2281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1082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197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1123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6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463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9166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559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02524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83500" y="1322450"/>
            <a:ext cx="82485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Surface Binding Energy Prediction using Machine Learning Models</a:t>
            </a:r>
            <a:endParaRPr sz="370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3597750" y="2987150"/>
            <a:ext cx="19485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/>
              <a:t>Under Guidance of</a:t>
            </a:r>
            <a:endParaRPr lang="en-IN" sz="1100" i="1" dirty="0">
              <a:solidFill>
                <a:srgbClr val="595959"/>
              </a:solidFill>
            </a:endParaRPr>
          </a:p>
          <a:p>
            <a:pPr marL="0" lvl="0" indent="0" algn="ctr">
              <a:buClr>
                <a:srgbClr val="595959"/>
              </a:buClr>
            </a:pPr>
            <a:r>
              <a:rPr lang="en-IN" sz="1800" dirty="0">
                <a:solidFill>
                  <a:srgbClr val="595959"/>
                </a:solidFill>
              </a:rPr>
              <a:t>Prof. S. Basu</a:t>
            </a:r>
          </a:p>
          <a:p>
            <a:pPr marL="0" lvl="0" indent="0" algn="ctr">
              <a:buClr>
                <a:srgbClr val="595959"/>
              </a:buClr>
            </a:pPr>
            <a:endParaRPr sz="1100" i="1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7196138" y="4076700"/>
            <a:ext cx="1947862" cy="54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/>
              <a:t>By</a:t>
            </a: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Shivanshu Verma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2015CH70186</a:t>
            </a:r>
            <a:endParaRPr dirty="0"/>
          </a:p>
        </p:txBody>
      </p:sp>
      <p:sp>
        <p:nvSpPr>
          <p:cNvPr id="5" name="Google Shape;88;p13">
            <a:extLst>
              <a:ext uri="{FF2B5EF4-FFF2-40B4-BE49-F238E27FC236}">
                <a16:creationId xmlns:a16="http://schemas.microsoft.com/office/drawing/2014/main" id="{9CD1BD4B-3C90-2946-88BE-D6295F61E973}"/>
              </a:ext>
            </a:extLst>
          </p:cNvPr>
          <p:cNvSpPr txBox="1">
            <a:spLocks/>
          </p:cNvSpPr>
          <p:nvPr/>
        </p:nvSpPr>
        <p:spPr>
          <a:xfrm>
            <a:off x="783500" y="4164411"/>
            <a:ext cx="19485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IN" sz="1100" i="1" dirty="0"/>
              <a:t>Acknowledged by</a:t>
            </a:r>
            <a:endParaRPr lang="en-IN" sz="1100" i="1" dirty="0">
              <a:solidFill>
                <a:srgbClr val="595959"/>
              </a:solidFill>
            </a:endParaRPr>
          </a:p>
          <a:p>
            <a:pPr marL="0" indent="0" algn="ctr"/>
            <a:r>
              <a:rPr lang="en-IN" sz="1400" dirty="0"/>
              <a:t>Prof. Ali Haider</a:t>
            </a:r>
          </a:p>
          <a:p>
            <a:pPr marL="0" indent="0" algn="ctr"/>
            <a:r>
              <a:rPr lang="en-IN" sz="1400" dirty="0"/>
              <a:t>Dr.  Tuhin Khan</a:t>
            </a:r>
          </a:p>
          <a:p>
            <a:pPr marL="0" indent="0" algn="ctr">
              <a:buClr>
                <a:srgbClr val="595959"/>
              </a:buClr>
            </a:pPr>
            <a:endParaRPr lang="en-IN" sz="11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727650" y="625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b/w Models 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5EDDF5-E183-894B-9015-06BA1CEB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224" y="1336205"/>
            <a:ext cx="6583551" cy="35927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727650" y="563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Importance for Carbon</a:t>
            </a:r>
            <a:endParaRPr dirty="0"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038" y="1276025"/>
            <a:ext cx="6975930" cy="37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7075" y="60652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Filtered Data for Oxygen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4705900" y="699349"/>
            <a:ext cx="15687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(3,683 reactions)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286703" y="4869298"/>
            <a:ext cx="8569444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highlight>
                  <a:srgbClr val="FFFFFF"/>
                </a:highlight>
              </a:rPr>
              <a:t>High-throughput Calculations Of Catalytic Properties Of Bimetallic Alloy Surfaces". Mamun, Osman; </a:t>
            </a:r>
            <a:r>
              <a:rPr lang="en" sz="800" dirty="0" err="1">
                <a:highlight>
                  <a:srgbClr val="FFFFFF"/>
                </a:highlight>
              </a:rPr>
              <a:t>Winther</a:t>
            </a:r>
            <a:r>
              <a:rPr lang="en" sz="800" dirty="0">
                <a:highlight>
                  <a:srgbClr val="FFFFFF"/>
                </a:highlight>
              </a:rPr>
              <a:t>, Kirsten T.; </a:t>
            </a:r>
            <a:r>
              <a:rPr lang="en" sz="800" dirty="0" err="1">
                <a:highlight>
                  <a:srgbClr val="FFFFFF"/>
                </a:highlight>
              </a:rPr>
              <a:t>Boes</a:t>
            </a:r>
            <a:r>
              <a:rPr lang="en" sz="800" dirty="0">
                <a:highlight>
                  <a:srgbClr val="FFFFFF"/>
                </a:highlight>
              </a:rPr>
              <a:t>, Jacob R.; </a:t>
            </a:r>
            <a:r>
              <a:rPr lang="en" sz="800" dirty="0" err="1">
                <a:highlight>
                  <a:srgbClr val="FFFFFF"/>
                </a:highlight>
              </a:rPr>
              <a:t>Bligaard</a:t>
            </a:r>
            <a:r>
              <a:rPr lang="en" sz="800" dirty="0">
                <a:highlight>
                  <a:srgbClr val="FFFFFF"/>
                </a:highlight>
              </a:rPr>
              <a:t>, Thomas. Scientific Data. 6, 76 (2019)</a:t>
            </a:r>
            <a:endParaRPr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01BCC4-2404-A942-873C-8BF013138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267175"/>
              </p:ext>
            </p:extLst>
          </p:nvPr>
        </p:nvGraphicFramePr>
        <p:xfrm>
          <a:off x="726499" y="1460116"/>
          <a:ext cx="7958801" cy="1235964"/>
        </p:xfrm>
        <a:graphic>
          <a:graphicData uri="http://schemas.openxmlformats.org/drawingml/2006/table">
            <a:tbl>
              <a:tblPr>
                <a:tableStyleId>{AE9AFDD7-1371-4D28-82E8-727DD3BEA230}</a:tableStyleId>
              </a:tblPr>
              <a:tblGrid>
                <a:gridCol w="1976943">
                  <a:extLst>
                    <a:ext uri="{9D8B030D-6E8A-4147-A177-3AD203B41FA5}">
                      <a16:colId xmlns:a16="http://schemas.microsoft.com/office/drawing/2014/main" val="4264733757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4098619679"/>
                    </a:ext>
                  </a:extLst>
                </a:gridCol>
                <a:gridCol w="2003729">
                  <a:extLst>
                    <a:ext uri="{9D8B030D-6E8A-4147-A177-3AD203B41FA5}">
                      <a16:colId xmlns:a16="http://schemas.microsoft.com/office/drawing/2014/main" val="459589500"/>
                    </a:ext>
                  </a:extLst>
                </a:gridCol>
                <a:gridCol w="1966449">
                  <a:extLst>
                    <a:ext uri="{9D8B030D-6E8A-4147-A177-3AD203B41FA5}">
                      <a16:colId xmlns:a16="http://schemas.microsoft.com/office/drawing/2014/main" val="30380523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5750" indent="-5715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Equation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8900" marR="88900" marT="88900" marB="88900">
                    <a:solidFill>
                      <a:schemeClr val="bg1">
                        <a:lumMod val="5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Chemical Composition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8900" marR="88900" marT="88900" marB="88900">
                    <a:solidFill>
                      <a:schemeClr val="bg1">
                        <a:lumMod val="5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Facet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8900" marR="88900" marT="88900" marB="88900">
                    <a:solidFill>
                      <a:schemeClr val="bg1">
                        <a:lumMod val="5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Reaction Energy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8900" marR="88900" marT="88900" marB="88900">
                    <a:solidFill>
                      <a:schemeClr val="bg1">
                        <a:lumMod val="50000"/>
                        <a:alpha val="8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928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H2O(g) - H2(g) + * -&gt; O*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Cr9Sn3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-0.1206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8900" marR="88900" marT="88900" marB="88900"/>
                </a:tc>
                <a:extLst>
                  <a:ext uri="{0D108BD9-81ED-4DB2-BD59-A6C34878D82A}">
                    <a16:rowId xmlns:a16="http://schemas.microsoft.com/office/drawing/2014/main" val="2311356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H2O(g) - H2(g) + * -&gt; O*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W9Zr3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-1.4925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8900" marR="88900" marT="88900" marB="88900"/>
                </a:tc>
                <a:extLst>
                  <a:ext uri="{0D108BD9-81ED-4DB2-BD59-A6C34878D82A}">
                    <a16:rowId xmlns:a16="http://schemas.microsoft.com/office/drawing/2014/main" val="959853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H2O(g) - H2(g) + * -&gt; O*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Cd9Pd3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2.9345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8900" marR="88900" marT="88900" marB="88900"/>
                </a:tc>
                <a:extLst>
                  <a:ext uri="{0D108BD9-81ED-4DB2-BD59-A6C34878D82A}">
                    <a16:rowId xmlns:a16="http://schemas.microsoft.com/office/drawing/2014/main" val="2624917737"/>
                  </a:ext>
                </a:extLst>
              </a:tr>
            </a:tbl>
          </a:graphicData>
        </a:graphic>
      </p:graphicFrame>
      <p:sp>
        <p:nvSpPr>
          <p:cNvPr id="9" name="Google Shape;104;p15">
            <a:extLst>
              <a:ext uri="{FF2B5EF4-FFF2-40B4-BE49-F238E27FC236}">
                <a16:creationId xmlns:a16="http://schemas.microsoft.com/office/drawing/2014/main" id="{471DB0E5-CFD4-7A45-8BE7-DAF7A429471A}"/>
              </a:ext>
            </a:extLst>
          </p:cNvPr>
          <p:cNvSpPr txBox="1">
            <a:spLocks/>
          </p:cNvSpPr>
          <p:nvPr/>
        </p:nvSpPr>
        <p:spPr>
          <a:xfrm>
            <a:off x="726499" y="288987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dirty="0"/>
              <a:t>Further Filtration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A102923-6AD0-9049-8BFF-6EF483AD33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5735674"/>
              </p:ext>
            </p:extLst>
          </p:nvPr>
        </p:nvGraphicFramePr>
        <p:xfrm>
          <a:off x="1524000" y="3425072"/>
          <a:ext cx="6096000" cy="1178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Google Shape;100;p15">
            <a:extLst>
              <a:ext uri="{FF2B5EF4-FFF2-40B4-BE49-F238E27FC236}">
                <a16:creationId xmlns:a16="http://schemas.microsoft.com/office/drawing/2014/main" id="{E324D957-1518-5047-9F86-B5DC64130638}"/>
              </a:ext>
            </a:extLst>
          </p:cNvPr>
          <p:cNvSpPr txBox="1">
            <a:spLocks/>
          </p:cNvSpPr>
          <p:nvPr/>
        </p:nvSpPr>
        <p:spPr>
          <a:xfrm>
            <a:off x="1524000" y="4411440"/>
            <a:ext cx="15687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buFont typeface="Lato"/>
              <a:buNone/>
            </a:pPr>
            <a:r>
              <a:rPr lang="en-IN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(3,683 reactions)</a:t>
            </a:r>
            <a:endParaRPr lang="en-IN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00;p15">
            <a:extLst>
              <a:ext uri="{FF2B5EF4-FFF2-40B4-BE49-F238E27FC236}">
                <a16:creationId xmlns:a16="http://schemas.microsoft.com/office/drawing/2014/main" id="{40D5C2DD-36F8-5144-AFFD-9CE0465582EA}"/>
              </a:ext>
            </a:extLst>
          </p:cNvPr>
          <p:cNvSpPr txBox="1">
            <a:spLocks/>
          </p:cNvSpPr>
          <p:nvPr/>
        </p:nvSpPr>
        <p:spPr>
          <a:xfrm>
            <a:off x="3786499" y="4408798"/>
            <a:ext cx="15687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buFont typeface="Lato"/>
              <a:buNone/>
            </a:pPr>
            <a:r>
              <a:rPr lang="en-IN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(2,881 reactions)</a:t>
            </a:r>
            <a:endParaRPr lang="en-IN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00;p15">
            <a:extLst>
              <a:ext uri="{FF2B5EF4-FFF2-40B4-BE49-F238E27FC236}">
                <a16:creationId xmlns:a16="http://schemas.microsoft.com/office/drawing/2014/main" id="{3EFFF78E-0829-E94B-A436-8F707C48AD41}"/>
              </a:ext>
            </a:extLst>
          </p:cNvPr>
          <p:cNvSpPr txBox="1">
            <a:spLocks/>
          </p:cNvSpPr>
          <p:nvPr/>
        </p:nvSpPr>
        <p:spPr>
          <a:xfrm>
            <a:off x="6048998" y="4444151"/>
            <a:ext cx="15687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buFont typeface="Lato"/>
              <a:buNone/>
            </a:pPr>
            <a:r>
              <a:rPr lang="en-IN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(1,609 reactions)</a:t>
            </a:r>
            <a:endParaRPr lang="en-IN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426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4112D-B8F4-6348-9586-81BF545C9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535925"/>
            <a:ext cx="7688700" cy="535200"/>
          </a:xfrm>
        </p:spPr>
        <p:txBody>
          <a:bodyPr/>
          <a:lstStyle/>
          <a:p>
            <a:r>
              <a:rPr lang="en-US" dirty="0"/>
              <a:t>Feature Creation for Oxygen Data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E8D309-2366-AB41-9A34-6DF56BB1CF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7227414"/>
              </p:ext>
            </p:extLst>
          </p:nvPr>
        </p:nvGraphicFramePr>
        <p:xfrm>
          <a:off x="2245787" y="1178256"/>
          <a:ext cx="5237215" cy="248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Google Shape;100;p15">
            <a:extLst>
              <a:ext uri="{FF2B5EF4-FFF2-40B4-BE49-F238E27FC236}">
                <a16:creationId xmlns:a16="http://schemas.microsoft.com/office/drawing/2014/main" id="{42CEEAA2-F37B-3444-A116-DFFC998BDE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87650" y="2276002"/>
            <a:ext cx="15687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Ratio : 3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790991-C1D7-9B46-8AFE-35DACC7A4200}"/>
              </a:ext>
            </a:extLst>
          </p:cNvPr>
          <p:cNvCxnSpPr/>
          <p:nvPr/>
        </p:nvCxnSpPr>
        <p:spPr>
          <a:xfrm flipH="1">
            <a:off x="4852602" y="3604437"/>
            <a:ext cx="616689" cy="797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E7C5E8-7E94-6A48-9AFA-0A266B5C7C35}"/>
              </a:ext>
            </a:extLst>
          </p:cNvPr>
          <p:cNvCxnSpPr/>
          <p:nvPr/>
        </p:nvCxnSpPr>
        <p:spPr>
          <a:xfrm>
            <a:off x="3541479" y="3646670"/>
            <a:ext cx="850604" cy="753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FB6699-4FAB-5D44-BE64-6403B8012472}"/>
              </a:ext>
            </a:extLst>
          </p:cNvPr>
          <p:cNvSpPr/>
          <p:nvPr/>
        </p:nvSpPr>
        <p:spPr>
          <a:xfrm>
            <a:off x="1143836" y="4389607"/>
            <a:ext cx="6496493" cy="4359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 Features Input Vector</a:t>
            </a:r>
          </a:p>
        </p:txBody>
      </p:sp>
      <p:sp>
        <p:nvSpPr>
          <p:cNvPr id="13" name="Google Shape;100;p15">
            <a:extLst>
              <a:ext uri="{FF2B5EF4-FFF2-40B4-BE49-F238E27FC236}">
                <a16:creationId xmlns:a16="http://schemas.microsoft.com/office/drawing/2014/main" id="{CC24F4D0-10BF-524A-9A8A-DC171F3A188B}"/>
              </a:ext>
            </a:extLst>
          </p:cNvPr>
          <p:cNvSpPr txBox="1">
            <a:spLocks/>
          </p:cNvSpPr>
          <p:nvPr/>
        </p:nvSpPr>
        <p:spPr>
          <a:xfrm>
            <a:off x="6372962" y="1650950"/>
            <a:ext cx="2173366" cy="21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buFont typeface="Lato"/>
              <a:buNone/>
            </a:pPr>
            <a:r>
              <a:rPr lang="en-I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python script breaks Cr9Sn3 into Cr, Sn and 3. Searches Cr and Sn properties from dictionary and merge them to form final feature vector.</a:t>
            </a:r>
            <a:endParaRPr lang="en-IN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00;p15">
            <a:extLst>
              <a:ext uri="{FF2B5EF4-FFF2-40B4-BE49-F238E27FC236}">
                <a16:creationId xmlns:a16="http://schemas.microsoft.com/office/drawing/2014/main" id="{BDA0776C-6EBD-234D-942B-7DDE449EA2A7}"/>
              </a:ext>
            </a:extLst>
          </p:cNvPr>
          <p:cNvSpPr txBox="1">
            <a:spLocks/>
          </p:cNvSpPr>
          <p:nvPr/>
        </p:nvSpPr>
        <p:spPr>
          <a:xfrm>
            <a:off x="425302" y="1786411"/>
            <a:ext cx="2277530" cy="109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buFont typeface="Lato"/>
              <a:buNone/>
            </a:pPr>
            <a:r>
              <a:rPr lang="en-I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 a python dictionary with key as Element name and value as its periodic properties</a:t>
            </a:r>
            <a:endParaRPr lang="en-IN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00;p15">
            <a:extLst>
              <a:ext uri="{FF2B5EF4-FFF2-40B4-BE49-F238E27FC236}">
                <a16:creationId xmlns:a16="http://schemas.microsoft.com/office/drawing/2014/main" id="{C3CF2DC8-256A-A545-A3FD-EDF6AF40BC85}"/>
              </a:ext>
            </a:extLst>
          </p:cNvPr>
          <p:cNvSpPr txBox="1">
            <a:spLocks/>
          </p:cNvSpPr>
          <p:nvPr/>
        </p:nvSpPr>
        <p:spPr>
          <a:xfrm>
            <a:off x="6521722" y="3590533"/>
            <a:ext cx="2494591" cy="86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buFont typeface="Lato"/>
              <a:buNone/>
            </a:pPr>
            <a:r>
              <a:rPr lang="en-I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: Electron Affinity, d band centre and work functions were not included here.</a:t>
            </a:r>
            <a:endParaRPr lang="en-IN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209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727650" y="625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b/w Models 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343A41-BC1F-CB40-BAAB-4B68EEE9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95" y="1379257"/>
            <a:ext cx="7386762" cy="354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8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727650" y="625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b/w Models </a:t>
            </a:r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2D2585C-BF68-B64A-90CC-4948C44FBC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375016"/>
              </p:ext>
            </p:extLst>
          </p:nvPr>
        </p:nvGraphicFramePr>
        <p:xfrm>
          <a:off x="1129085" y="1367789"/>
          <a:ext cx="6414715" cy="3713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13014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727650" y="625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b/w Models </a:t>
            </a:r>
            <a:endParaRPr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12FF3FF-BEC4-1040-AA67-50A351603E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072362"/>
              </p:ext>
            </p:extLst>
          </p:nvPr>
        </p:nvGraphicFramePr>
        <p:xfrm>
          <a:off x="1240403" y="1319918"/>
          <a:ext cx="6303397" cy="3534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3576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Machine Learning ?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1235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According to Sabatier Principle, binding energy is a good descriptor for catalytic activity.</a:t>
            </a:r>
            <a:endParaRPr sz="1500"/>
          </a:p>
          <a:p>
            <a:pPr marL="457200" lvl="0" indent="-3238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DFT calculations to find adsorbate binding energies on the surface takes a lot of time and computation even on HPC.</a:t>
            </a:r>
            <a:endParaRPr sz="1500"/>
          </a:p>
          <a:p>
            <a:pPr marL="457200" lvl="0" indent="-3238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Machine learning can predict the results based on previous results training in few minutes. More the data, more accurate the results. 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Google Shape;99;p15"/>
          <p:cNvGraphicFramePr/>
          <p:nvPr/>
        </p:nvGraphicFramePr>
        <p:xfrm>
          <a:off x="727650" y="1334383"/>
          <a:ext cx="7958800" cy="1238130"/>
        </p:xfrm>
        <a:graphic>
          <a:graphicData uri="http://schemas.openxmlformats.org/drawingml/2006/table">
            <a:tbl>
              <a:tblPr>
                <a:noFill/>
                <a:tableStyleId>{AE9AFDD7-1371-4D28-82E8-727DD3BEA230}</a:tableStyleId>
              </a:tblPr>
              <a:tblGrid>
                <a:gridCol w="198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Equation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Chemical Composition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Facet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Reaction Energy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0.5N2(g) + * -&gt; N*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Sc3V9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111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-2.810391181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0.5H2(g) + * -&gt; H*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Pt9Ti3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111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-0.292809865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CH4(g) - 2.0H2(g) + * -&gt; C*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Ag6Pd6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211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4.541566089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7650" y="276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Filtered Data for Carbon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354998" y="606523"/>
            <a:ext cx="15687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(88, 587 reactions)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4294967295"/>
          </p:nvPr>
        </p:nvSpPr>
        <p:spPr>
          <a:xfrm>
            <a:off x="726500" y="499350"/>
            <a:ext cx="7689850" cy="53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Extracted Data</a:t>
            </a:r>
            <a:endParaRPr dirty="0"/>
          </a:p>
        </p:txBody>
      </p:sp>
      <p:sp>
        <p:nvSpPr>
          <p:cNvPr id="101" name="Google Shape;101;p15"/>
          <p:cNvSpPr txBox="1"/>
          <p:nvPr/>
        </p:nvSpPr>
        <p:spPr>
          <a:xfrm>
            <a:off x="286703" y="4869298"/>
            <a:ext cx="8569444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highlight>
                  <a:srgbClr val="FFFFFF"/>
                </a:highlight>
              </a:rPr>
              <a:t>High-throughput Calculations Of Catalytic Properties Of Bimetallic Alloy Surfaces". Mamun, Osman; </a:t>
            </a:r>
            <a:r>
              <a:rPr lang="en" sz="800" dirty="0" err="1">
                <a:highlight>
                  <a:srgbClr val="FFFFFF"/>
                </a:highlight>
              </a:rPr>
              <a:t>Winther</a:t>
            </a:r>
            <a:r>
              <a:rPr lang="en" sz="800" dirty="0">
                <a:highlight>
                  <a:srgbClr val="FFFFFF"/>
                </a:highlight>
              </a:rPr>
              <a:t>, Kirsten T.; </a:t>
            </a:r>
            <a:r>
              <a:rPr lang="en" sz="800" dirty="0" err="1">
                <a:highlight>
                  <a:srgbClr val="FFFFFF"/>
                </a:highlight>
              </a:rPr>
              <a:t>Boes</a:t>
            </a:r>
            <a:r>
              <a:rPr lang="en" sz="800" dirty="0">
                <a:highlight>
                  <a:srgbClr val="FFFFFF"/>
                </a:highlight>
              </a:rPr>
              <a:t>, Jacob R.; </a:t>
            </a:r>
            <a:r>
              <a:rPr lang="en" sz="800" dirty="0" err="1">
                <a:highlight>
                  <a:srgbClr val="FFFFFF"/>
                </a:highlight>
              </a:rPr>
              <a:t>Bligaard</a:t>
            </a:r>
            <a:r>
              <a:rPr lang="en" sz="800" dirty="0">
                <a:highlight>
                  <a:srgbClr val="FFFFFF"/>
                </a:highlight>
              </a:rPr>
              <a:t>, Thomas. Scientific Data. 6, 76 (2019)</a:t>
            </a:r>
            <a:endParaRPr sz="1100" dirty="0"/>
          </a:p>
        </p:txBody>
      </p:sp>
      <p:graphicFrame>
        <p:nvGraphicFramePr>
          <p:cNvPr id="103" name="Google Shape;103;p15"/>
          <p:cNvGraphicFramePr/>
          <p:nvPr/>
        </p:nvGraphicFramePr>
        <p:xfrm>
          <a:off x="727650" y="3376071"/>
          <a:ext cx="7958800" cy="1238130"/>
        </p:xfrm>
        <a:graphic>
          <a:graphicData uri="http://schemas.openxmlformats.org/drawingml/2006/table">
            <a:tbl>
              <a:tblPr>
                <a:noFill/>
                <a:tableStyleId>{AE9AFDD7-1371-4D28-82E8-727DD3BEA230}</a:tableStyleId>
              </a:tblPr>
              <a:tblGrid>
                <a:gridCol w="198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Equation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Chemical Composition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Facet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Reaction Energy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CH4(g) + 5* -&gt; C* + 4H*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Au3Cu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111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5.805189557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CH4(g) + 5* -&gt; C* + 4H*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Au3Pb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111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5.419068456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CH4(g) + 5* -&gt; C* + 4H*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Au3Pd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111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4.925831102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37475" y="4485875"/>
            <a:ext cx="89028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Feature Vector</a:t>
            </a:r>
            <a:r>
              <a:rPr lang="en" sz="2700"/>
              <a:t> </a:t>
            </a:r>
            <a:r>
              <a:rPr lang="en" sz="1400" b="0"/>
              <a:t>[ AN, AM, group, period, radius, EN, MP, BP, H_FUS, density, IE, SE, same for second atom ]</a:t>
            </a:r>
            <a:endParaRPr sz="1400" b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727650" y="1323900"/>
            <a:ext cx="83127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predict carbon binding energy on 111 surfaces using catalyst atoms’ properties as feature vector.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294967295"/>
          </p:nvPr>
        </p:nvSpPr>
        <p:spPr>
          <a:xfrm>
            <a:off x="444125" y="3467100"/>
            <a:ext cx="1947863" cy="54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PHYSICAL PROPERTIES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4294967295"/>
          </p:nvPr>
        </p:nvSpPr>
        <p:spPr>
          <a:xfrm>
            <a:off x="6836600" y="3467100"/>
            <a:ext cx="1949450" cy="54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SURFACE BINDING ENERGY</a:t>
            </a:r>
            <a:endParaRPr dirty="0"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4294967295"/>
          </p:nvPr>
        </p:nvSpPr>
        <p:spPr>
          <a:xfrm>
            <a:off x="3573281" y="3953470"/>
            <a:ext cx="1947863" cy="541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MACHINE LEARNING MODELS</a:t>
            </a:r>
            <a:endParaRPr dirty="0"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4294967295"/>
          </p:nvPr>
        </p:nvSpPr>
        <p:spPr>
          <a:xfrm>
            <a:off x="665175" y="595300"/>
            <a:ext cx="7689850" cy="53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 </a:t>
            </a:r>
            <a:endParaRPr dirty="0"/>
          </a:p>
        </p:txBody>
      </p:sp>
      <p:sp>
        <p:nvSpPr>
          <p:cNvPr id="111" name="Google Shape;111;p16"/>
          <p:cNvSpPr/>
          <p:nvPr/>
        </p:nvSpPr>
        <p:spPr>
          <a:xfrm>
            <a:off x="665175" y="2648525"/>
            <a:ext cx="1405200" cy="70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INPUT</a:t>
            </a:r>
            <a:endParaRPr b="1"/>
          </a:p>
        </p:txBody>
      </p:sp>
      <p:sp>
        <p:nvSpPr>
          <p:cNvPr id="112" name="Google Shape;112;p16"/>
          <p:cNvSpPr/>
          <p:nvPr/>
        </p:nvSpPr>
        <p:spPr>
          <a:xfrm>
            <a:off x="7024025" y="2648525"/>
            <a:ext cx="1405200" cy="70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OUTPUT</a:t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3091463" y="2266625"/>
            <a:ext cx="2911500" cy="1585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nearest neighbours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Regressor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Regressor</a:t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2205388" y="2879225"/>
            <a:ext cx="646200" cy="24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6190400" y="2879225"/>
            <a:ext cx="646200" cy="24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727650" y="563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5560718" y="3774075"/>
            <a:ext cx="19485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Gradient Descent Algorithm</a:t>
            </a:r>
            <a:endParaRPr dirty="0"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38" y="1523713"/>
            <a:ext cx="3370675" cy="20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50" y="4044675"/>
            <a:ext cx="3231575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1453" y="1523713"/>
            <a:ext cx="3187030" cy="18552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0" y="4852425"/>
            <a:ext cx="4218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https://www.simplilearn.com/regression-machine-learning-tutorial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727650" y="563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Regression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1"/>
          </p:nvPr>
        </p:nvSpPr>
        <p:spPr>
          <a:xfrm>
            <a:off x="1285475" y="3509176"/>
            <a:ext cx="19485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Support Vectors</a:t>
            </a:r>
            <a:endParaRPr dirty="0"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4294967295"/>
          </p:nvPr>
        </p:nvSpPr>
        <p:spPr>
          <a:xfrm>
            <a:off x="4905375" y="3890375"/>
            <a:ext cx="2825750" cy="936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Optimized with a set of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[</a:t>
            </a:r>
            <a:r>
              <a:rPr lang="en" sz="1400" dirty="0" err="1"/>
              <a:t>Rbf</a:t>
            </a:r>
            <a:r>
              <a:rPr lang="en" sz="1400" dirty="0"/>
              <a:t>, poly, linear, sigmoid] kernels</a:t>
            </a:r>
            <a:endParaRPr sz="1400" dirty="0"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4294967295"/>
          </p:nvPr>
        </p:nvSpPr>
        <p:spPr>
          <a:xfrm>
            <a:off x="5344319" y="3500086"/>
            <a:ext cx="1947862" cy="3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Kernels</a:t>
            </a:r>
            <a:endParaRPr dirty="0"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825" y="1732600"/>
            <a:ext cx="31623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4">
            <a:alphaModFix/>
          </a:blip>
          <a:srcRect l="8124" t="6444" r="7855" b="8202"/>
          <a:stretch/>
        </p:blipFill>
        <p:spPr>
          <a:xfrm>
            <a:off x="515674" y="1536426"/>
            <a:ext cx="3162301" cy="180702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0" y="4827000"/>
            <a:ext cx="39768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http://www.statsoft.com/textbook/support-vector-machines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0" name="Google Shape;140;p18"/>
          <p:cNvSpPr/>
          <p:nvPr/>
        </p:nvSpPr>
        <p:spPr>
          <a:xfrm>
            <a:off x="647675" y="1509718"/>
            <a:ext cx="3224100" cy="1971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4450025" y="1470850"/>
            <a:ext cx="3549900" cy="1971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727650" y="563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Gradient Boosting 	         KNN Regressor </a:t>
            </a:r>
            <a:endParaRPr dirty="0"/>
          </a:p>
        </p:txBody>
      </p:sp>
      <p:sp>
        <p:nvSpPr>
          <p:cNvPr id="150" name="Google Shape;150;p19"/>
          <p:cNvSpPr txBox="1"/>
          <p:nvPr/>
        </p:nvSpPr>
        <p:spPr>
          <a:xfrm>
            <a:off x="727650" y="4055206"/>
            <a:ext cx="63240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Gradient boosting adds sub-models incrementally to minimize a loss function</a:t>
            </a:r>
            <a:endParaRPr dirty="0"/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509969"/>
            <a:ext cx="3492759" cy="23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0" y="4846125"/>
            <a:ext cx="46977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http://www.cse.chalmers.se/~richajo/dit866/lectures/l8/gb_explainer.pdf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B40B86-C106-974B-A322-494A3894C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917" y="1270063"/>
            <a:ext cx="2629042" cy="2374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727650" y="625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b/w Models 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49710E-FACE-1745-B9F4-9BFC0757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843" y="1344882"/>
            <a:ext cx="5790314" cy="35971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727650" y="625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b/w Models 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E3C23-7CDB-A74C-8740-C0F28F65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26" y="1372800"/>
            <a:ext cx="5593547" cy="34839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C0EE0AF-AA62-D545-B6E0-F4AD5805E965}" vid="{C3F7A9D2-D005-D646-86A0-3AA5B6A626B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{0179A294-2ED4-6D47-89E6-578F429603D2}tf10001124</Template>
  <TotalTime>414</TotalTime>
  <Words>691</Words>
  <Application>Microsoft Macintosh PowerPoint</Application>
  <PresentationFormat>On-screen Show (16:9)</PresentationFormat>
  <Paragraphs>127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Arial</vt:lpstr>
      <vt:lpstr>Raleway</vt:lpstr>
      <vt:lpstr>Lato</vt:lpstr>
      <vt:lpstr>Theme1</vt:lpstr>
      <vt:lpstr>Surface Binding Energy Prediction using Machine Learning Models</vt:lpstr>
      <vt:lpstr>Why Machine Learning ?</vt:lpstr>
      <vt:lpstr>Filtered Data for Carbon</vt:lpstr>
      <vt:lpstr>Feature Vector [ AN, AM, group, period, radius, EN, MP, BP, H_FUS, density, IE, SE, same for second atom ]</vt:lpstr>
      <vt:lpstr>Linear Regression</vt:lpstr>
      <vt:lpstr>Support Vector Regression</vt:lpstr>
      <vt:lpstr>Gradient Boosting           KNN Regressor </vt:lpstr>
      <vt:lpstr>Comparison b/w Models </vt:lpstr>
      <vt:lpstr>Comparison b/w Models </vt:lpstr>
      <vt:lpstr>Comparison b/w Models </vt:lpstr>
      <vt:lpstr>Feature Importance for Carbon</vt:lpstr>
      <vt:lpstr>Filtered Data for Oxygen</vt:lpstr>
      <vt:lpstr>Feature Creation for Oxygen Data</vt:lpstr>
      <vt:lpstr>Comparison b/w Models </vt:lpstr>
      <vt:lpstr>Comparison b/w Models </vt:lpstr>
      <vt:lpstr>Comparison b/w Models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Binding Energy Prediction using Machine Learning Models</dc:title>
  <cp:lastModifiedBy>Shivanshu Verma</cp:lastModifiedBy>
  <cp:revision>17</cp:revision>
  <dcterms:modified xsi:type="dcterms:W3CDTF">2019-11-25T23:20:32Z</dcterms:modified>
</cp:coreProperties>
</file>